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24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25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26.xml" ContentType="application/vnd.openxmlformats-officedocument.themeOverr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heme/themeOverride27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28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notesSlides/notesSlide25.xml" ContentType="application/vnd.openxmlformats-officedocument.presentationml.notesSlide+xml"/>
  <Override PartName="/ppt/theme/themeOverride31.xml" ContentType="application/vnd.openxmlformats-officedocument.themeOverride+xml"/>
  <Override PartName="/ppt/notesSlides/notesSlide26.xml" ContentType="application/vnd.openxmlformats-officedocument.presentationml.notesSl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notesSlides/notesSlide27.xml" ContentType="application/vnd.openxmlformats-officedocument.presentationml.notesSlide+xml"/>
  <Override PartName="/ppt/theme/themeOverride35.xml" ContentType="application/vnd.openxmlformats-officedocument.themeOverride+xml"/>
  <Override PartName="/ppt/notesSlides/notesSlide28.xml" ContentType="application/vnd.openxmlformats-officedocument.presentationml.notesSlide+xml"/>
  <Override PartName="/ppt/theme/themeOverride36.xml" ContentType="application/vnd.openxmlformats-officedocument.themeOverr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343" r:id="rId2"/>
    <p:sldId id="518" r:id="rId3"/>
    <p:sldId id="521" r:id="rId4"/>
    <p:sldId id="522" r:id="rId5"/>
    <p:sldId id="523" r:id="rId6"/>
    <p:sldId id="524" r:id="rId7"/>
    <p:sldId id="525" r:id="rId8"/>
    <p:sldId id="526" r:id="rId9"/>
    <p:sldId id="527" r:id="rId10"/>
    <p:sldId id="528" r:id="rId11"/>
    <p:sldId id="529" r:id="rId12"/>
    <p:sldId id="530" r:id="rId13"/>
    <p:sldId id="531" r:id="rId14"/>
    <p:sldId id="552" r:id="rId15"/>
    <p:sldId id="553" r:id="rId16"/>
    <p:sldId id="554" r:id="rId17"/>
    <p:sldId id="555" r:id="rId18"/>
    <p:sldId id="556" r:id="rId19"/>
    <p:sldId id="425" r:id="rId20"/>
    <p:sldId id="557" r:id="rId21"/>
    <p:sldId id="426" r:id="rId22"/>
    <p:sldId id="442" r:id="rId23"/>
    <p:sldId id="443" r:id="rId24"/>
    <p:sldId id="444" r:id="rId25"/>
    <p:sldId id="406" r:id="rId26"/>
    <p:sldId id="407" r:id="rId27"/>
    <p:sldId id="421" r:id="rId28"/>
    <p:sldId id="558" r:id="rId29"/>
    <p:sldId id="423" r:id="rId30"/>
    <p:sldId id="424" r:id="rId31"/>
    <p:sldId id="499" r:id="rId32"/>
    <p:sldId id="500" r:id="rId33"/>
    <p:sldId id="445" r:id="rId34"/>
    <p:sldId id="446" r:id="rId35"/>
    <p:sldId id="413" r:id="rId36"/>
    <p:sldId id="448" r:id="rId37"/>
    <p:sldId id="486" r:id="rId38"/>
    <p:sldId id="488" r:id="rId39"/>
    <p:sldId id="314" r:id="rId40"/>
  </p:sldIdLst>
  <p:sldSz cx="9144000" cy="6858000" type="screen4x3"/>
  <p:notesSz cx="6858000" cy="9144000"/>
  <p:defaultTextStyle>
    <a:lvl1pPr>
      <a:defRPr>
        <a:latin typeface="Calibri"/>
        <a:ea typeface="Calibri"/>
        <a:cs typeface="Calibri"/>
        <a:sym typeface="Calibri"/>
      </a:defRPr>
    </a:lvl1pPr>
    <a:lvl2pPr indent="457200">
      <a:defRPr>
        <a:latin typeface="Calibri"/>
        <a:ea typeface="Calibri"/>
        <a:cs typeface="Calibri"/>
        <a:sym typeface="Calibri"/>
      </a:defRPr>
    </a:lvl2pPr>
    <a:lvl3pPr indent="914400">
      <a:defRPr>
        <a:latin typeface="Calibri"/>
        <a:ea typeface="Calibri"/>
        <a:cs typeface="Calibri"/>
        <a:sym typeface="Calibri"/>
      </a:defRPr>
    </a:lvl3pPr>
    <a:lvl4pPr indent="1371600">
      <a:defRPr>
        <a:latin typeface="Calibri"/>
        <a:ea typeface="Calibri"/>
        <a:cs typeface="Calibri"/>
        <a:sym typeface="Calibri"/>
      </a:defRPr>
    </a:lvl4pPr>
    <a:lvl5pPr indent="1828800">
      <a:defRPr>
        <a:latin typeface="Calibri"/>
        <a:ea typeface="Calibri"/>
        <a:cs typeface="Calibri"/>
        <a:sym typeface="Calibri"/>
      </a:defRPr>
    </a:lvl5pPr>
    <a:lvl6pPr indent="2286000">
      <a:defRPr>
        <a:latin typeface="Calibri"/>
        <a:ea typeface="Calibri"/>
        <a:cs typeface="Calibri"/>
        <a:sym typeface="Calibri"/>
      </a:defRPr>
    </a:lvl6pPr>
    <a:lvl7pPr indent="2743200">
      <a:defRPr>
        <a:latin typeface="Calibri"/>
        <a:ea typeface="Calibri"/>
        <a:cs typeface="Calibri"/>
        <a:sym typeface="Calibri"/>
      </a:defRPr>
    </a:lvl7pPr>
    <a:lvl8pPr indent="3200400">
      <a:defRPr>
        <a:latin typeface="Calibri"/>
        <a:ea typeface="Calibri"/>
        <a:cs typeface="Calibri"/>
        <a:sym typeface="Calibri"/>
      </a:defRPr>
    </a:lvl8pPr>
    <a:lvl9pPr indent="3657600">
      <a:defRPr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0A0A"/>
    <a:srgbClr val="EAEAEA"/>
    <a:srgbClr val="2CACE9"/>
    <a:srgbClr val="EDEDED"/>
    <a:srgbClr val="C13E29"/>
    <a:srgbClr val="676767"/>
    <a:srgbClr val="C2AD8A"/>
    <a:srgbClr val="124096"/>
    <a:srgbClr val="0D3990"/>
    <a:srgbClr val="4F11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5" autoAdjust="0"/>
    <p:restoredTop sz="58577" autoAdjust="0"/>
  </p:normalViewPr>
  <p:slideViewPr>
    <p:cSldViewPr>
      <p:cViewPr varScale="1">
        <p:scale>
          <a:sx n="39" d="100"/>
          <a:sy n="39" d="100"/>
        </p:scale>
        <p:origin x="210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 smtClean="0"/>
              <a:t>Diego Zardetto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D160E-9473-4C8E-A524-00514E762A00}" type="datetimeFigureOut">
              <a:rPr lang="it-IT" smtClean="0"/>
              <a:t>25/03/2022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335D97-22A8-4E9A-B7E0-97EF0DBB2E3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874192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1" name="Shape 5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581919463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1" name="Shape 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78690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642196-3447-43B9-A3C5-5C967ABE7D34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4656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642196-3447-43B9-A3C5-5C967ABE7D34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17728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642196-3447-43B9-A3C5-5C967ABE7D34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75914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642196-3447-43B9-A3C5-5C967ABE7D34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30546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642196-3447-43B9-A3C5-5C967ABE7D34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0211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lvl="0" indent="-228600" defTabSz="914400">
              <a:lnSpc>
                <a:spcPct val="100000"/>
              </a:lnSpc>
              <a:defRPr sz="1800"/>
            </a:pPr>
            <a:endParaRPr lang="it-IT" sz="1200" dirty="0" smtClean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0602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lvl="0" indent="-228600" defTabSz="914400">
              <a:lnSpc>
                <a:spcPct val="100000"/>
              </a:lnSpc>
              <a:defRPr sz="1800"/>
            </a:pPr>
            <a:endParaRPr lang="it-IT" sz="1200" dirty="0" smtClean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97435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lvl="0" indent="-228600" defTabSz="914400">
              <a:lnSpc>
                <a:spcPct val="100000"/>
              </a:lnSpc>
              <a:defRPr sz="1800"/>
            </a:pPr>
            <a:endParaRPr lang="it-IT" sz="1200" dirty="0" smtClean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10922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lvl="0" indent="-228600" defTabSz="914400">
              <a:lnSpc>
                <a:spcPct val="100000"/>
              </a:lnSpc>
              <a:defRPr sz="1800"/>
            </a:pPr>
            <a:endParaRPr lang="it-IT" sz="1200" dirty="0" smtClean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25932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lvl="0" indent="-228600" defTabSz="914400">
              <a:lnSpc>
                <a:spcPct val="100000"/>
              </a:lnSpc>
              <a:defRPr sz="1800"/>
            </a:pPr>
            <a:endParaRPr lang="it-IT" sz="1200" dirty="0" smtClean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1915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9948502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lvl="0" indent="-228600" defTabSz="914400">
              <a:lnSpc>
                <a:spcPct val="100000"/>
              </a:lnSpc>
              <a:defRPr sz="1800"/>
            </a:pPr>
            <a:endParaRPr lang="it-IT" sz="1200" dirty="0" smtClean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22086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lvl="0" indent="-228600" defTabSz="914400">
              <a:lnSpc>
                <a:spcPct val="100000"/>
              </a:lnSpc>
              <a:defRPr sz="1800"/>
            </a:pPr>
            <a:endParaRPr lang="it-IT" sz="1200" dirty="0" smtClean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81392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lvl="0" indent="-228600" defTabSz="914400">
              <a:lnSpc>
                <a:spcPct val="100000"/>
              </a:lnSpc>
              <a:defRPr sz="1800"/>
            </a:pPr>
            <a:endParaRPr lang="it-IT" sz="1200" dirty="0" smtClean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35900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lvl="0" indent="-228600" defTabSz="914400">
              <a:lnSpc>
                <a:spcPct val="100000"/>
              </a:lnSpc>
              <a:defRPr sz="1800"/>
            </a:pPr>
            <a:endParaRPr lang="it-IT" sz="1200" dirty="0" smtClean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63588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lvl="0" indent="-228600" defTabSz="914400">
              <a:lnSpc>
                <a:spcPct val="100000"/>
              </a:lnSpc>
              <a:defRPr sz="1800"/>
            </a:pPr>
            <a:endParaRPr lang="it-IT" sz="1200" dirty="0" smtClean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35743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lvl="0" indent="-228600" defTabSz="914400">
              <a:lnSpc>
                <a:spcPct val="100000"/>
              </a:lnSpc>
              <a:defRPr sz="1800"/>
            </a:pPr>
            <a:endParaRPr lang="it-IT" sz="1200" dirty="0" smtClean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11919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lvl="0" indent="-228600" defTabSz="914400">
              <a:lnSpc>
                <a:spcPct val="100000"/>
              </a:lnSpc>
              <a:defRPr sz="1800"/>
            </a:pPr>
            <a:endParaRPr lang="it-IT" sz="1200" dirty="0" smtClean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4056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33" name="Shape 7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12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 b="0"/>
            </a:pPr>
            <a:endParaRPr sz="1200" b="1" dirty="0"/>
          </a:p>
        </p:txBody>
      </p:sp>
    </p:spTree>
    <p:extLst>
      <p:ext uri="{BB962C8B-B14F-4D97-AF65-F5344CB8AC3E}">
        <p14:creationId xmlns:p14="http://schemas.microsoft.com/office/powerpoint/2010/main" val="4948984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33" name="Shape 7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12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 b="0"/>
            </a:pPr>
            <a:endParaRPr sz="1200" b="1" dirty="0"/>
          </a:p>
        </p:txBody>
      </p:sp>
    </p:spTree>
    <p:extLst>
      <p:ext uri="{BB962C8B-B14F-4D97-AF65-F5344CB8AC3E}">
        <p14:creationId xmlns:p14="http://schemas.microsoft.com/office/powerpoint/2010/main" val="33249050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53" name="Shape 7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5626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642196-3447-43B9-A3C5-5C967ABE7D34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2557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642196-3447-43B9-A3C5-5C967ABE7D34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0702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en-US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642196-3447-43B9-A3C5-5C967ABE7D34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5116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en-US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642196-3447-43B9-A3C5-5C967ABE7D34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1871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Wingdings" panose="05000000000000000000" pitchFamily="2" charset="2"/>
              <a:buNone/>
            </a:pPr>
            <a:endParaRPr lang="en-US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642196-3447-43B9-A3C5-5C967ABE7D34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9468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642196-3447-43B9-A3C5-5C967ABE7D34}" type="slidenum">
              <a:rPr lang="it-IT" smtClean="0">
                <a:solidFill>
                  <a:prstClr val="black"/>
                </a:solidFill>
              </a:rPr>
              <a:pPr/>
              <a:t>12</a:t>
            </a:fld>
            <a:endParaRPr lang="it-IT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784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642196-3447-43B9-A3C5-5C967ABE7D34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9758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685800" y="1844675"/>
            <a:ext cx="7772400" cy="20415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1371600" y="3886200"/>
            <a:ext cx="6400800" cy="29718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Body Level Five</a:t>
            </a:r>
          </a:p>
        </p:txBody>
      </p:sp>
      <p:sp>
        <p:nvSpPr>
          <p:cNvPr id="8" name="Shape 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6629400" y="0"/>
            <a:ext cx="2057400" cy="640080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xfrm>
            <a:off x="457200" y="274638"/>
            <a:ext cx="6019800" cy="65833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  <p:sp>
        <p:nvSpPr>
          <p:cNvPr id="16" name="Shape 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sz="1800" b="0" cap="none"/>
            </a:pPr>
            <a:r>
              <a:rPr sz="4000" b="1" cap="all"/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Body Level Five</a:t>
            </a:r>
          </a:p>
        </p:txBody>
      </p:sp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2800"/>
              <a:t>Body Level Four</a:t>
            </a:r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title"/>
          </p:nvPr>
        </p:nvSpPr>
        <p:spPr>
          <a:xfrm>
            <a:off x="457200" y="256810"/>
            <a:ext cx="8229600" cy="117865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27" name="Shape 27"/>
          <p:cNvSpPr>
            <a:spLocks noGrp="1"/>
          </p:cNvSpPr>
          <p:nvPr>
            <p:ph type="body" idx="1"/>
          </p:nvPr>
        </p:nvSpPr>
        <p:spPr>
          <a:xfrm>
            <a:off x="457200" y="1435465"/>
            <a:ext cx="4040188" cy="73941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pPr lvl="0">
              <a:defRPr sz="1800" b="0"/>
            </a:pPr>
            <a:r>
              <a:rPr sz="2400" b="1"/>
              <a:t>Body Level One</a:t>
            </a:r>
          </a:p>
          <a:p>
            <a:pPr lvl="1">
              <a:defRPr sz="1800" b="0"/>
            </a:pPr>
            <a:r>
              <a:rPr sz="2400" b="1"/>
              <a:t>Body Level Two</a:t>
            </a:r>
          </a:p>
          <a:p>
            <a:pPr lvl="2">
              <a:defRPr sz="1800" b="0"/>
            </a:pPr>
            <a:r>
              <a:rPr sz="2400" b="1"/>
              <a:t>Body Level Three</a:t>
            </a:r>
          </a:p>
          <a:p>
            <a:pPr lvl="3">
              <a:defRPr sz="1800" b="0"/>
            </a:pPr>
            <a:r>
              <a:rPr sz="2400" b="1"/>
              <a:t>Body Level Four</a:t>
            </a:r>
          </a:p>
          <a:p>
            <a:pPr lvl="4">
              <a:defRPr sz="1800" b="0"/>
            </a:pPr>
            <a:r>
              <a:rPr sz="2400" b="1"/>
              <a:t>Body Level Five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457200" y="0"/>
            <a:ext cx="3008314" cy="14351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sz="1800" b="0"/>
            </a:pPr>
            <a:r>
              <a:rPr sz="2000" b="1"/>
              <a:t>Title Text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sz="1800" b="0"/>
            </a:pPr>
            <a:r>
              <a:rPr sz="2000" b="1"/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 lvl="0">
              <a:defRPr sz="1800"/>
            </a:pPr>
            <a:r>
              <a:rPr sz="1400"/>
              <a:t>Body Level One</a:t>
            </a:r>
          </a:p>
          <a:p>
            <a:pPr lvl="1">
              <a:defRPr sz="1800"/>
            </a:pPr>
            <a:r>
              <a:rPr sz="1400"/>
              <a:t>Body Level Two</a:t>
            </a:r>
          </a:p>
          <a:p>
            <a:pPr lvl="2">
              <a:defRPr sz="1800"/>
            </a:pPr>
            <a:r>
              <a:rPr sz="1400"/>
              <a:t>Body Level Three</a:t>
            </a:r>
          </a:p>
          <a:p>
            <a:pPr lvl="3">
              <a:defRPr sz="1800"/>
            </a:pPr>
            <a:r>
              <a:rPr sz="1400"/>
              <a:t>Body Level Four</a:t>
            </a:r>
          </a:p>
          <a:p>
            <a:pPr lvl="4">
              <a:defRPr sz="1800"/>
            </a:pPr>
            <a:r>
              <a:rPr sz="1400"/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6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57200" y="92076"/>
            <a:ext cx="8229600" cy="1508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/>
          <a:lstStyle/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 lvl="0"/>
            <a:fld id="{86CB4B4D-7CA3-9044-876B-883B54F8677D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hf sldNum="0" hdr="0" dt="0"/>
  <p:txStyles>
    <p:titleStyle>
      <a:lvl1pPr algn="ctr">
        <a:defRPr sz="4400">
          <a:latin typeface="Calibri"/>
          <a:ea typeface="Calibri"/>
          <a:cs typeface="Calibri"/>
          <a:sym typeface="Calibri"/>
        </a:defRPr>
      </a:lvl1pPr>
      <a:lvl2pPr algn="ctr">
        <a:defRPr sz="4400">
          <a:latin typeface="Calibri"/>
          <a:ea typeface="Calibri"/>
          <a:cs typeface="Calibri"/>
          <a:sym typeface="Calibri"/>
        </a:defRPr>
      </a:lvl2pPr>
      <a:lvl3pPr algn="ctr">
        <a:defRPr sz="4400">
          <a:latin typeface="Calibri"/>
          <a:ea typeface="Calibri"/>
          <a:cs typeface="Calibri"/>
          <a:sym typeface="Calibri"/>
        </a:defRPr>
      </a:lvl3pPr>
      <a:lvl4pPr algn="ctr">
        <a:defRPr sz="4400">
          <a:latin typeface="Calibri"/>
          <a:ea typeface="Calibri"/>
          <a:cs typeface="Calibri"/>
          <a:sym typeface="Calibri"/>
        </a:defRPr>
      </a:lvl4pPr>
      <a:lvl5pPr algn="ctr">
        <a:defRPr sz="4400">
          <a:latin typeface="Calibri"/>
          <a:ea typeface="Calibri"/>
          <a:cs typeface="Calibri"/>
          <a:sym typeface="Calibri"/>
        </a:defRPr>
      </a:lvl5pPr>
      <a:lvl6pPr indent="457200" algn="ctr">
        <a:defRPr sz="4400">
          <a:latin typeface="Calibri"/>
          <a:ea typeface="Calibri"/>
          <a:cs typeface="Calibri"/>
          <a:sym typeface="Calibri"/>
        </a:defRPr>
      </a:lvl6pPr>
      <a:lvl7pPr indent="914400" algn="ctr">
        <a:defRPr sz="4400">
          <a:latin typeface="Calibri"/>
          <a:ea typeface="Calibri"/>
          <a:cs typeface="Calibri"/>
          <a:sym typeface="Calibri"/>
        </a:defRPr>
      </a:lvl7pPr>
      <a:lvl8pPr indent="1371600" algn="ctr">
        <a:defRPr sz="4400">
          <a:latin typeface="Calibri"/>
          <a:ea typeface="Calibri"/>
          <a:cs typeface="Calibri"/>
          <a:sym typeface="Calibri"/>
        </a:defRPr>
      </a:lvl8pPr>
      <a:lvl9pPr indent="1828800" algn="ctr">
        <a:defRPr sz="4400">
          <a:latin typeface="Calibri"/>
          <a:ea typeface="Calibri"/>
          <a:cs typeface="Calibri"/>
          <a:sym typeface="Calibri"/>
        </a:defRPr>
      </a:lvl9pPr>
    </p:titleStyle>
    <p:bodyStyle>
      <a:lvl1pPr marL="342900" indent="-3429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1pPr>
      <a:lvl2pPr marL="783771" indent="-326571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2pPr>
      <a:lvl3pPr marL="1219200" indent="-3048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3pPr>
      <a:lvl4pPr marL="1737360" indent="-365760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4pPr>
      <a:lvl5pPr marL="2194560" indent="-365760">
        <a:spcBef>
          <a:spcPts val="700"/>
        </a:spcBef>
        <a:buSzPct val="100000"/>
        <a:buFont typeface="Arial"/>
        <a:buChar char="»"/>
        <a:defRPr sz="3200">
          <a:latin typeface="Calibri"/>
          <a:ea typeface="Calibri"/>
          <a:cs typeface="Calibri"/>
          <a:sym typeface="Calibri"/>
        </a:defRPr>
      </a:lvl5pPr>
      <a:lvl6pPr marL="2651760" indent="-36576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6pPr>
      <a:lvl7pPr marL="3108960" indent="-36576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7pPr>
      <a:lvl8pPr marL="3566159" indent="-365759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8pPr>
      <a:lvl9pPr marL="4023359" indent="-365759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9pPr>
    </p:bodyStyle>
    <p:otherStyle>
      <a:lvl1pPr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indent="4572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indent="9144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indent="13716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indent="18288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indent="22860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indent="27432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indent="32004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indent="36576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.xml"/><Relationship Id="rId6" Type="http://schemas.microsoft.com/office/2007/relationships/hdphoto" Target="../media/hdphoto2.wdp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9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1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2.xml"/><Relationship Id="rId4" Type="http://schemas.openxmlformats.org/officeDocument/2006/relationships/image" Target="../media/image3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4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5.xml"/><Relationship Id="rId4" Type="http://schemas.openxmlformats.org/officeDocument/2006/relationships/image" Target="../media/image3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6.xml"/><Relationship Id="rId4" Type="http://schemas.openxmlformats.org/officeDocument/2006/relationships/image" Target="../media/image3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7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8.xml"/><Relationship Id="rId4" Type="http://schemas.openxmlformats.org/officeDocument/2006/relationships/image" Target="../media/image4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0.xml"/><Relationship Id="rId4" Type="http://schemas.openxmlformats.org/officeDocument/2006/relationships/image" Target="../media/image45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1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2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6.xml"/><Relationship Id="rId5" Type="http://schemas.microsoft.com/office/2007/relationships/hdphoto" Target="../media/hdphoto3.wdp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1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20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uppo 57"/>
          <p:cNvGrpSpPr/>
          <p:nvPr/>
        </p:nvGrpSpPr>
        <p:grpSpPr>
          <a:xfrm>
            <a:off x="1107836" y="1583935"/>
            <a:ext cx="6848540" cy="1742159"/>
            <a:chOff x="-233784" y="2348783"/>
            <a:chExt cx="9718589" cy="3000376"/>
          </a:xfrm>
        </p:grpSpPr>
        <p:grpSp>
          <p:nvGrpSpPr>
            <p:cNvPr id="59" name="Gruppo 58"/>
            <p:cNvGrpSpPr/>
            <p:nvPr/>
          </p:nvGrpSpPr>
          <p:grpSpPr>
            <a:xfrm>
              <a:off x="-233784" y="2348783"/>
              <a:ext cx="5488869" cy="3000376"/>
              <a:chOff x="468812" y="2264825"/>
              <a:chExt cx="5488869" cy="3000376"/>
            </a:xfrm>
          </p:grpSpPr>
          <p:pic>
            <p:nvPicPr>
              <p:cNvPr id="62" name="Picture 12" descr="Risultati immagini per neurons electricity"/>
              <p:cNvPicPr>
                <a:picLocks noChangeAspect="1" noChangeArrowheads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8812" y="2264825"/>
                <a:ext cx="4000500" cy="3000376"/>
              </a:xfrm>
              <a:prstGeom prst="rect">
                <a:avLst/>
              </a:prstGeom>
              <a:noFill/>
              <a:effectLst>
                <a:softEdge rad="6350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12" descr="Risultati immagini per neurons electricity"/>
              <p:cNvPicPr>
                <a:picLocks noChangeAspect="1" noChangeArrowheads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957181" y="2264825"/>
                <a:ext cx="4000500" cy="3000376"/>
              </a:xfrm>
              <a:prstGeom prst="rect">
                <a:avLst/>
              </a:prstGeom>
              <a:noFill/>
              <a:effectLst>
                <a:softEdge rad="6350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0" name="Picture 12" descr="Risultati immagini per neurons electricity"/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936" y="2348783"/>
              <a:ext cx="4000500" cy="3000376"/>
            </a:xfrm>
            <a:prstGeom prst="rect">
              <a:avLst/>
            </a:prstGeom>
            <a:noFill/>
            <a:effectLst>
              <a:softEdge rad="6350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2" descr="Risultati immagini per neurons electricity"/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484305" y="2348783"/>
              <a:ext cx="4000500" cy="3000376"/>
            </a:xfrm>
            <a:prstGeom prst="rect">
              <a:avLst/>
            </a:prstGeom>
            <a:noFill/>
            <a:effectLst>
              <a:softEdge rad="6350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o 48"/>
          <p:cNvGrpSpPr/>
          <p:nvPr/>
        </p:nvGrpSpPr>
        <p:grpSpPr>
          <a:xfrm>
            <a:off x="2015083" y="2247136"/>
            <a:ext cx="5164352" cy="2074955"/>
            <a:chOff x="3995936" y="2348783"/>
            <a:chExt cx="5488869" cy="3000376"/>
          </a:xfrm>
        </p:grpSpPr>
        <p:pic>
          <p:nvPicPr>
            <p:cNvPr id="51" name="Picture 12" descr="Risultati immagini per neurons electricity"/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936" y="2348783"/>
              <a:ext cx="4000500" cy="3000376"/>
            </a:xfrm>
            <a:prstGeom prst="rect">
              <a:avLst/>
            </a:prstGeom>
            <a:noFill/>
            <a:effectLst>
              <a:softEdge rad="6350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12" descr="Risultati immagini per neurons electricity"/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484305" y="2348783"/>
              <a:ext cx="4000500" cy="3000376"/>
            </a:xfrm>
            <a:prstGeom prst="rect">
              <a:avLst/>
            </a:prstGeom>
            <a:noFill/>
            <a:effectLst>
              <a:softEdge rad="6350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uppo 20"/>
          <p:cNvGrpSpPr/>
          <p:nvPr/>
        </p:nvGrpSpPr>
        <p:grpSpPr>
          <a:xfrm>
            <a:off x="0" y="2919893"/>
            <a:ext cx="9144000" cy="2074955"/>
            <a:chOff x="-233784" y="2348783"/>
            <a:chExt cx="9718589" cy="3000376"/>
          </a:xfrm>
        </p:grpSpPr>
        <p:grpSp>
          <p:nvGrpSpPr>
            <p:cNvPr id="20" name="Gruppo 19"/>
            <p:cNvGrpSpPr/>
            <p:nvPr/>
          </p:nvGrpSpPr>
          <p:grpSpPr>
            <a:xfrm>
              <a:off x="-233784" y="2348783"/>
              <a:ext cx="5488869" cy="3000376"/>
              <a:chOff x="468812" y="2264825"/>
              <a:chExt cx="5488869" cy="3000376"/>
            </a:xfrm>
          </p:grpSpPr>
          <p:pic>
            <p:nvPicPr>
              <p:cNvPr id="1036" name="Picture 12" descr="Risultati immagini per neurons electricity"/>
              <p:cNvPicPr>
                <a:picLocks noChangeAspect="1" noChangeArrowheads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8812" y="2264825"/>
                <a:ext cx="4000500" cy="3000376"/>
              </a:xfrm>
              <a:prstGeom prst="rect">
                <a:avLst/>
              </a:prstGeom>
              <a:noFill/>
              <a:effectLst>
                <a:softEdge rad="6350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12" descr="Risultati immagini per neurons electricity"/>
              <p:cNvPicPr>
                <a:picLocks noChangeAspect="1" noChangeArrowheads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957181" y="2264825"/>
                <a:ext cx="4000500" cy="3000376"/>
              </a:xfrm>
              <a:prstGeom prst="rect">
                <a:avLst/>
              </a:prstGeom>
              <a:noFill/>
              <a:effectLst>
                <a:softEdge rad="6350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6" name="Picture 12" descr="Risultati immagini per neurons electricity"/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936" y="2348783"/>
              <a:ext cx="4000500" cy="3000376"/>
            </a:xfrm>
            <a:prstGeom prst="rect">
              <a:avLst/>
            </a:prstGeom>
            <a:noFill/>
            <a:effectLst>
              <a:softEdge rad="6350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12" descr="Risultati immagini per neurons electricity"/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484305" y="2348783"/>
              <a:ext cx="4000500" cy="3000376"/>
            </a:xfrm>
            <a:prstGeom prst="rect">
              <a:avLst/>
            </a:prstGeom>
            <a:noFill/>
            <a:effectLst>
              <a:softEdge rad="6350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Figura a mano libera 10"/>
          <p:cNvSpPr/>
          <p:nvPr/>
        </p:nvSpPr>
        <p:spPr>
          <a:xfrm>
            <a:off x="1107836" y="353525"/>
            <a:ext cx="1872208" cy="1512168"/>
          </a:xfrm>
          <a:custGeom>
            <a:avLst/>
            <a:gdLst>
              <a:gd name="connsiteX0" fmla="*/ 1108364 w 2244437"/>
              <a:gd name="connsiteY0" fmla="*/ 0 h 1921163"/>
              <a:gd name="connsiteX1" fmla="*/ 184728 w 2244437"/>
              <a:gd name="connsiteY1" fmla="*/ 443345 h 1921163"/>
              <a:gd name="connsiteX2" fmla="*/ 0 w 2244437"/>
              <a:gd name="connsiteY2" fmla="*/ 1385454 h 1921163"/>
              <a:gd name="connsiteX3" fmla="*/ 628073 w 2244437"/>
              <a:gd name="connsiteY3" fmla="*/ 1921163 h 1921163"/>
              <a:gd name="connsiteX4" fmla="*/ 2244437 w 2244437"/>
              <a:gd name="connsiteY4" fmla="*/ 1394691 h 1921163"/>
              <a:gd name="connsiteX5" fmla="*/ 1985819 w 2244437"/>
              <a:gd name="connsiteY5" fmla="*/ 304800 h 1921163"/>
              <a:gd name="connsiteX6" fmla="*/ 1108364 w 2244437"/>
              <a:gd name="connsiteY6" fmla="*/ 0 h 192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44437" h="1921163">
                <a:moveTo>
                  <a:pt x="1108364" y="0"/>
                </a:moveTo>
                <a:lnTo>
                  <a:pt x="184728" y="443345"/>
                </a:lnTo>
                <a:lnTo>
                  <a:pt x="0" y="1385454"/>
                </a:lnTo>
                <a:lnTo>
                  <a:pt x="628073" y="1921163"/>
                </a:lnTo>
                <a:lnTo>
                  <a:pt x="2244437" y="1394691"/>
                </a:lnTo>
                <a:lnTo>
                  <a:pt x="1985819" y="304800"/>
                </a:lnTo>
                <a:lnTo>
                  <a:pt x="1108364" y="0"/>
                </a:lnTo>
                <a:close/>
              </a:path>
            </a:pathLst>
          </a:custGeom>
          <a:solidFill>
            <a:srgbClr val="4F1142"/>
          </a:solidFill>
          <a:ln w="25400" cap="flat">
            <a:noFill/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  <a:softEdge rad="635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Shape 53"/>
          <p:cNvSpPr>
            <a:spLocks noGrp="1"/>
          </p:cNvSpPr>
          <p:nvPr>
            <p:ph type="body" idx="1"/>
          </p:nvPr>
        </p:nvSpPr>
        <p:spPr>
          <a:xfrm>
            <a:off x="35496" y="1268760"/>
            <a:ext cx="9143999" cy="1756111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anchor="ctr">
            <a:noAutofit/>
          </a:bodyPr>
          <a:lstStyle>
            <a:lvl1pPr>
              <a:spcBef>
                <a:spcPts val="800"/>
              </a:spcBef>
              <a:defRPr sz="36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 b="0"/>
            </a:pPr>
            <a:r>
              <a:rPr lang="it-IT" sz="4800" smtClean="0">
                <a:ln w="38100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glow rad="63500">
                    <a:srgbClr val="FFFF00">
                      <a:alpha val="40000"/>
                    </a:srgb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Deep Learning for Sentiment </a:t>
            </a:r>
            <a:r>
              <a:rPr lang="it-IT" sz="4800" smtClean="0">
                <a:ln w="38100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glow rad="63500">
                    <a:srgbClr val="FFFF00">
                      <a:alpha val="40000"/>
                    </a:srgb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it-IT" sz="3800" smtClean="0">
                <a:ln w="38100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glow rad="63500">
                    <a:srgbClr val="FFFF00">
                      <a:alpha val="40000"/>
                    </a:srgb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: Case Studies</a:t>
            </a:r>
            <a:endParaRPr lang="it-IT" sz="4800" smtClean="0">
              <a:ln w="38100">
                <a:solidFill>
                  <a:schemeClr val="tx1"/>
                </a:solidFill>
                <a:prstDash val="solid"/>
              </a:ln>
              <a:solidFill>
                <a:schemeClr val="tx1"/>
              </a:solidFill>
              <a:effectLst>
                <a:glow rad="63500">
                  <a:srgbClr val="FFFF00">
                    <a:alpha val="40000"/>
                  </a:srgb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hape 55"/>
          <p:cNvSpPr/>
          <p:nvPr/>
        </p:nvSpPr>
        <p:spPr>
          <a:xfrm>
            <a:off x="890990" y="3356992"/>
            <a:ext cx="7561262" cy="2769989"/>
          </a:xfrm>
          <a:prstGeom prst="rect">
            <a:avLst/>
          </a:prstGeom>
          <a:noFill/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lvl="0" algn="ctr">
              <a:spcBef>
                <a:spcPts val="1200"/>
              </a:spcBef>
            </a:pPr>
            <a:endParaRPr lang="it-IT" sz="2400" b="1" u="sng" dirty="0" smtClean="0">
              <a:latin typeface="Arial"/>
              <a:ea typeface="Arial"/>
              <a:cs typeface="Arial"/>
              <a:sym typeface="Arial"/>
            </a:endParaRPr>
          </a:p>
          <a:p>
            <a:pPr lvl="0" algn="ctr">
              <a:spcBef>
                <a:spcPts val="1200"/>
              </a:spcBef>
            </a:pPr>
            <a:r>
              <a:rPr sz="2400" b="1" u="sng" dirty="0" smtClean="0">
                <a:latin typeface="Arial"/>
                <a:ea typeface="Arial"/>
                <a:cs typeface="Arial"/>
                <a:sym typeface="Arial"/>
              </a:rPr>
              <a:t>Francesco </a:t>
            </a:r>
            <a:r>
              <a:rPr sz="2400" b="1" u="sng" dirty="0">
                <a:latin typeface="Arial"/>
                <a:ea typeface="Arial"/>
                <a:cs typeface="Arial"/>
                <a:sym typeface="Arial"/>
              </a:rPr>
              <a:t>Pugliese, </a:t>
            </a:r>
            <a:r>
              <a:rPr sz="2400" b="1" u="sng" dirty="0" smtClean="0">
                <a:latin typeface="Arial"/>
                <a:ea typeface="Arial"/>
                <a:cs typeface="Arial"/>
                <a:sym typeface="Arial"/>
              </a:rPr>
              <a:t>PhD</a:t>
            </a:r>
            <a:endParaRPr lang="it-IT" sz="2400" b="1" u="sng" dirty="0" smtClean="0">
              <a:latin typeface="Arial"/>
              <a:ea typeface="Arial"/>
              <a:cs typeface="Arial"/>
              <a:sym typeface="Arial"/>
            </a:endParaRPr>
          </a:p>
          <a:p>
            <a:pPr algn="ctr">
              <a:spcBef>
                <a:spcPts val="1200"/>
              </a:spcBef>
            </a:pPr>
            <a:r>
              <a:rPr lang="en-US" sz="2400" b="1" i="1" dirty="0"/>
              <a:t>Italian National Institute of Statistics, </a:t>
            </a:r>
            <a:r>
              <a:rPr lang="en-US" sz="2400" b="1" i="1" dirty="0" smtClean="0"/>
              <a:t>Division </a:t>
            </a:r>
            <a:r>
              <a:rPr lang="en-US" sz="2400" b="1" i="1" dirty="0"/>
              <a:t>"Information and Application </a:t>
            </a:r>
            <a:r>
              <a:rPr lang="en-US" sz="2400" b="1" i="1" dirty="0" smtClean="0"/>
              <a:t>Architecture“, Directorate </a:t>
            </a:r>
            <a:r>
              <a:rPr lang="en-US" sz="2400" b="1" i="1" dirty="0"/>
              <a:t>for methodology and statistical </a:t>
            </a:r>
            <a:r>
              <a:rPr lang="en-US" sz="2400" b="1" i="1" dirty="0" smtClean="0"/>
              <a:t>design</a:t>
            </a:r>
            <a:endParaRPr lang="it-IT" sz="2400" b="1" i="1" dirty="0" smtClean="0">
              <a:latin typeface="Arial"/>
              <a:ea typeface="Arial"/>
              <a:cs typeface="Arial"/>
              <a:sym typeface="Arial"/>
            </a:endParaRPr>
          </a:p>
          <a:p>
            <a:pPr lvl="0" algn="l">
              <a:spcBef>
                <a:spcPts val="1200"/>
              </a:spcBef>
            </a:pPr>
            <a:r>
              <a:rPr lang="it-IT" sz="2000" dirty="0" smtClean="0">
                <a:latin typeface="Arial"/>
                <a:ea typeface="Arial"/>
                <a:cs typeface="Arial"/>
                <a:sym typeface="Arial"/>
              </a:rPr>
              <a:t>Email </a:t>
            </a:r>
            <a:r>
              <a:rPr lang="it-IT" sz="2000" b="1" dirty="0" smtClean="0">
                <a:latin typeface="Arial"/>
                <a:ea typeface="Arial"/>
                <a:cs typeface="Arial"/>
                <a:sym typeface="Arial"/>
              </a:rPr>
              <a:t>Francesco Pugliese</a:t>
            </a:r>
            <a:r>
              <a:rPr lang="it-IT" sz="2000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2400" smtClean="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t-IT" sz="2400" smtClean="0">
                <a:latin typeface="Arial"/>
                <a:ea typeface="Arial"/>
                <a:cs typeface="Arial"/>
                <a:sym typeface="Arial"/>
              </a:rPr>
              <a:t>neural1977@gmail.com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8962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715487" y="0"/>
            <a:ext cx="77130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Monitoring and Validation</a:t>
            </a:r>
            <a:endParaRPr lang="en-US" sz="3200" b="1" dirty="0"/>
          </a:p>
        </p:txBody>
      </p:sp>
      <p:sp>
        <p:nvSpPr>
          <p:cNvPr id="7" name="Segnaposto contenuto 2"/>
          <p:cNvSpPr>
            <a:spLocks noGrp="1"/>
          </p:cNvSpPr>
          <p:nvPr>
            <p:ph type="body" idx="1"/>
          </p:nvPr>
        </p:nvSpPr>
        <p:spPr>
          <a:xfrm>
            <a:off x="306000" y="702802"/>
            <a:ext cx="8532000" cy="5452397"/>
          </a:xfrm>
        </p:spPr>
        <p:txBody>
          <a:bodyPr/>
          <a:lstStyle/>
          <a:p>
            <a:r>
              <a:rPr lang="en-US" sz="2000" i="1" dirty="0" smtClean="0"/>
              <a:t>No filter is perfect!</a:t>
            </a:r>
            <a:r>
              <a:rPr lang="en-US" sz="2000" dirty="0" smtClean="0"/>
              <a:t> Thus we devoted special care to </a:t>
            </a:r>
            <a:r>
              <a:rPr lang="en-US" sz="2000" dirty="0"/>
              <a:t>make the index </a:t>
            </a:r>
            <a:r>
              <a:rPr lang="en-US" sz="2000" dirty="0">
                <a:solidFill>
                  <a:srgbClr val="C00000"/>
                </a:solidFill>
              </a:rPr>
              <a:t>robust</a:t>
            </a:r>
            <a:r>
              <a:rPr lang="en-US" sz="2000" dirty="0"/>
              <a:t> against possible </a:t>
            </a:r>
            <a:r>
              <a:rPr lang="en-US" sz="2000" dirty="0">
                <a:solidFill>
                  <a:srgbClr val="C00000"/>
                </a:solidFill>
              </a:rPr>
              <a:t>contaminations by off-topic tweets</a:t>
            </a:r>
            <a:r>
              <a:rPr lang="en-US" sz="2000" dirty="0"/>
              <a:t> that might pass </a:t>
            </a:r>
            <a:r>
              <a:rPr lang="en-US" sz="2000" dirty="0" smtClean="0"/>
              <a:t>the filter</a:t>
            </a:r>
          </a:p>
          <a:p>
            <a:pPr>
              <a:spcBef>
                <a:spcPts val="1800"/>
              </a:spcBef>
            </a:pPr>
            <a:r>
              <a:rPr lang="en-US" sz="2000" dirty="0" smtClean="0"/>
              <a:t>We developed a </a:t>
            </a:r>
            <a:r>
              <a:rPr lang="en-US" sz="2000" dirty="0">
                <a:solidFill>
                  <a:srgbClr val="C00000"/>
                </a:solidFill>
              </a:rPr>
              <a:t>surveillance </a:t>
            </a:r>
            <a:r>
              <a:rPr lang="en-US" sz="2000" dirty="0" smtClean="0">
                <a:solidFill>
                  <a:srgbClr val="C00000"/>
                </a:solidFill>
              </a:rPr>
              <a:t>system</a:t>
            </a:r>
            <a:r>
              <a:rPr lang="en-US" sz="2000" dirty="0" smtClean="0"/>
              <a:t>, </a:t>
            </a:r>
            <a:r>
              <a:rPr lang="en-US" sz="2000" dirty="0"/>
              <a:t>which </a:t>
            </a:r>
            <a:r>
              <a:rPr lang="en-US" sz="2000" dirty="0" smtClean="0"/>
              <a:t>periodically </a:t>
            </a:r>
            <a:r>
              <a:rPr lang="en-US" sz="2000" dirty="0"/>
              <a:t>searches </a:t>
            </a:r>
            <a:r>
              <a:rPr lang="en-US" sz="2000" dirty="0" smtClean="0"/>
              <a:t>for </a:t>
            </a:r>
            <a:r>
              <a:rPr lang="en-US" sz="2000" dirty="0" smtClean="0">
                <a:solidFill>
                  <a:srgbClr val="C00000"/>
                </a:solidFill>
              </a:rPr>
              <a:t>anomalous </a:t>
            </a:r>
            <a:r>
              <a:rPr lang="en-US" sz="2000" dirty="0">
                <a:solidFill>
                  <a:srgbClr val="C00000"/>
                </a:solidFill>
              </a:rPr>
              <a:t>values</a:t>
            </a:r>
            <a:r>
              <a:rPr lang="en-US" sz="2000" dirty="0"/>
              <a:t> in the daily </a:t>
            </a:r>
            <a:r>
              <a:rPr lang="en-US" sz="2000" dirty="0" smtClean="0"/>
              <a:t>time series by </a:t>
            </a:r>
            <a:r>
              <a:rPr lang="en-US" sz="2000" dirty="0"/>
              <a:t>means of </a:t>
            </a:r>
            <a:r>
              <a:rPr lang="en-US" sz="2000" dirty="0">
                <a:solidFill>
                  <a:srgbClr val="C00000"/>
                </a:solidFill>
              </a:rPr>
              <a:t>two</a:t>
            </a:r>
            <a:r>
              <a:rPr lang="en-US" sz="2000" dirty="0"/>
              <a:t> independent and complementary </a:t>
            </a:r>
            <a:r>
              <a:rPr lang="en-US" sz="2000" dirty="0" smtClean="0">
                <a:solidFill>
                  <a:srgbClr val="C00000"/>
                </a:solidFill>
              </a:rPr>
              <a:t>outlier </a:t>
            </a:r>
            <a:r>
              <a:rPr lang="en-US" sz="2000" dirty="0">
                <a:solidFill>
                  <a:srgbClr val="C00000"/>
                </a:solidFill>
              </a:rPr>
              <a:t>detection </a:t>
            </a:r>
            <a:r>
              <a:rPr lang="en-US" sz="2000" dirty="0" smtClean="0">
                <a:solidFill>
                  <a:srgbClr val="C00000"/>
                </a:solidFill>
              </a:rPr>
              <a:t>routines</a:t>
            </a:r>
          </a:p>
          <a:p>
            <a:pPr lvl="1">
              <a:spcBef>
                <a:spcPts val="600"/>
              </a:spcBef>
            </a:pPr>
            <a:r>
              <a:rPr lang="en-US" sz="1800" dirty="0" smtClean="0"/>
              <a:t>Daily values detected </a:t>
            </a:r>
            <a:r>
              <a:rPr lang="en-US" sz="1800" dirty="0"/>
              <a:t>as </a:t>
            </a:r>
            <a:r>
              <a:rPr lang="en-US" sz="1800" dirty="0">
                <a:solidFill>
                  <a:srgbClr val="C00000"/>
                </a:solidFill>
              </a:rPr>
              <a:t>potential outliers</a:t>
            </a:r>
            <a:r>
              <a:rPr lang="en-US" sz="1800" dirty="0"/>
              <a:t> cause the system to </a:t>
            </a:r>
            <a:r>
              <a:rPr lang="en-US" sz="1800" dirty="0" smtClean="0"/>
              <a:t>generate </a:t>
            </a:r>
            <a:r>
              <a:rPr lang="en-US" sz="1800" dirty="0"/>
              <a:t>a set of </a:t>
            </a:r>
            <a:r>
              <a:rPr lang="en-US" sz="1800" dirty="0" smtClean="0">
                <a:solidFill>
                  <a:srgbClr val="C00000"/>
                </a:solidFill>
              </a:rPr>
              <a:t>automated </a:t>
            </a:r>
            <a:r>
              <a:rPr lang="en-US" sz="1800" dirty="0">
                <a:solidFill>
                  <a:srgbClr val="C00000"/>
                </a:solidFill>
              </a:rPr>
              <a:t>diagnostic </a:t>
            </a:r>
            <a:r>
              <a:rPr lang="en-US" sz="1800" dirty="0" smtClean="0">
                <a:solidFill>
                  <a:srgbClr val="C00000"/>
                </a:solidFill>
              </a:rPr>
              <a:t>reports</a:t>
            </a:r>
          </a:p>
          <a:p>
            <a:pPr lvl="1">
              <a:spcBef>
                <a:spcPts val="800"/>
              </a:spcBef>
              <a:buClr>
                <a:srgbClr val="505150"/>
              </a:buClr>
            </a:pPr>
            <a:r>
              <a:rPr lang="en-US" sz="1800" dirty="0"/>
              <a:t>These </a:t>
            </a:r>
            <a:r>
              <a:rPr lang="en-US" sz="1800" dirty="0" smtClean="0"/>
              <a:t>are then </a:t>
            </a:r>
            <a:r>
              <a:rPr lang="en-US" sz="1800" dirty="0"/>
              <a:t>sent to </a:t>
            </a:r>
            <a:r>
              <a:rPr lang="en-US" sz="1800" dirty="0">
                <a:solidFill>
                  <a:srgbClr val="C00000"/>
                </a:solidFill>
              </a:rPr>
              <a:t>human reviewers</a:t>
            </a:r>
            <a:r>
              <a:rPr lang="en-US" sz="1800" dirty="0"/>
              <a:t> in charge of deciding whether the detected values are actually proper data points, or instead </a:t>
            </a:r>
            <a:r>
              <a:rPr lang="en-US" sz="1800" dirty="0">
                <a:solidFill>
                  <a:srgbClr val="C00000"/>
                </a:solidFill>
              </a:rPr>
              <a:t>truly </a:t>
            </a:r>
            <a:r>
              <a:rPr lang="en-US" sz="1800" dirty="0" smtClean="0">
                <a:solidFill>
                  <a:srgbClr val="C00000"/>
                </a:solidFill>
              </a:rPr>
              <a:t>anomalous</a:t>
            </a:r>
          </a:p>
          <a:p>
            <a:pPr>
              <a:spcBef>
                <a:spcPts val="1800"/>
              </a:spcBef>
              <a:buClr>
                <a:srgbClr val="505150"/>
              </a:buClr>
            </a:pPr>
            <a:r>
              <a:rPr lang="en-US" sz="2000" dirty="0" smtClean="0"/>
              <a:t>Truly anomalous data typically arise when </a:t>
            </a:r>
            <a:r>
              <a:rPr lang="en-US" sz="2000" dirty="0"/>
              <a:t>an </a:t>
            </a:r>
            <a:r>
              <a:rPr lang="en-US" sz="2000" dirty="0">
                <a:solidFill>
                  <a:srgbClr val="C00000"/>
                </a:solidFill>
              </a:rPr>
              <a:t>off-topic</a:t>
            </a:r>
            <a:r>
              <a:rPr lang="en-US" sz="2000" dirty="0"/>
              <a:t> tweet that happened to pass the filter becomes </a:t>
            </a:r>
            <a:r>
              <a:rPr lang="en-US" sz="2000" b="1" dirty="0">
                <a:solidFill>
                  <a:srgbClr val="C00000"/>
                </a:solidFill>
              </a:rPr>
              <a:t>“viral”</a:t>
            </a:r>
            <a:r>
              <a:rPr lang="en-US" sz="2000" dirty="0"/>
              <a:t> on </a:t>
            </a:r>
            <a:r>
              <a:rPr lang="en-US" sz="2000" dirty="0" smtClean="0"/>
              <a:t>Twitter</a:t>
            </a:r>
          </a:p>
          <a:p>
            <a:pPr lvl="1">
              <a:spcBef>
                <a:spcPts val="600"/>
              </a:spcBef>
              <a:buClr>
                <a:srgbClr val="505150"/>
              </a:buClr>
            </a:pPr>
            <a:r>
              <a:rPr lang="en-US" sz="1800" dirty="0"/>
              <a:t>Being re-twitted and quoted thousands of times in a day, viral tweets may have an </a:t>
            </a:r>
            <a:r>
              <a:rPr lang="en-US" sz="1800" dirty="0">
                <a:solidFill>
                  <a:srgbClr val="C00000"/>
                </a:solidFill>
              </a:rPr>
              <a:t>unduly impact</a:t>
            </a:r>
            <a:r>
              <a:rPr lang="en-US" sz="1800" dirty="0"/>
              <a:t> on the daily index and introduce </a:t>
            </a:r>
            <a:r>
              <a:rPr lang="en-US" sz="1800" dirty="0" smtClean="0">
                <a:solidFill>
                  <a:srgbClr val="C00000"/>
                </a:solidFill>
              </a:rPr>
              <a:t>bias</a:t>
            </a:r>
          </a:p>
          <a:p>
            <a:pPr>
              <a:spcBef>
                <a:spcPts val="1800"/>
              </a:spcBef>
              <a:buClr>
                <a:srgbClr val="505150"/>
              </a:buClr>
            </a:pPr>
            <a:r>
              <a:rPr lang="en-US" sz="2000" dirty="0" smtClean="0"/>
              <a:t>All </a:t>
            </a:r>
            <a:r>
              <a:rPr lang="en-US" sz="2000" dirty="0"/>
              <a:t>the daily index values classified as </a:t>
            </a:r>
            <a:r>
              <a:rPr lang="en-US" sz="2000" dirty="0">
                <a:solidFill>
                  <a:srgbClr val="C00000"/>
                </a:solidFill>
              </a:rPr>
              <a:t>truly anomalous</a:t>
            </a:r>
            <a:r>
              <a:rPr lang="en-US" sz="2000" dirty="0"/>
              <a:t> are eventually </a:t>
            </a:r>
            <a:r>
              <a:rPr lang="en-US" sz="2000" dirty="0">
                <a:solidFill>
                  <a:srgbClr val="C00000"/>
                </a:solidFill>
              </a:rPr>
              <a:t>imputed</a:t>
            </a:r>
            <a:r>
              <a:rPr lang="en-US" sz="2000" dirty="0"/>
              <a:t> via </a:t>
            </a:r>
            <a:r>
              <a:rPr lang="en-US" sz="2000" dirty="0" smtClean="0"/>
              <a:t>nearest-neighbor </a:t>
            </a:r>
            <a:r>
              <a:rPr lang="en-US" sz="2000" dirty="0"/>
              <a:t>interpolation</a:t>
            </a:r>
          </a:p>
        </p:txBody>
      </p:sp>
    </p:spTree>
    <p:extLst>
      <p:ext uri="{BB962C8B-B14F-4D97-AF65-F5344CB8AC3E}">
        <p14:creationId xmlns:p14="http://schemas.microsoft.com/office/powerpoint/2010/main" val="3023535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715487" y="0"/>
            <a:ext cx="77130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Anomalous Values: One Example</a:t>
            </a:r>
            <a:endParaRPr lang="en-US" sz="3200" b="1" dirty="0"/>
          </a:p>
        </p:txBody>
      </p:sp>
      <p:pic>
        <p:nvPicPr>
          <p:cNvPr id="2050" name="Picture 2" descr="G:\MEC\Linea di Attività\Twitter\Big Data Committee\img\Outliers_good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2" y="789449"/>
            <a:ext cx="9050477" cy="484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uppo 1"/>
          <p:cNvGrpSpPr/>
          <p:nvPr/>
        </p:nvGrpSpPr>
        <p:grpSpPr>
          <a:xfrm>
            <a:off x="1144667" y="2862262"/>
            <a:ext cx="2160508" cy="2588288"/>
            <a:chOff x="1144667" y="2862262"/>
            <a:chExt cx="2160508" cy="2588288"/>
          </a:xfrm>
        </p:grpSpPr>
        <p:sp>
          <p:nvSpPr>
            <p:cNvPr id="12" name="Ovale 11"/>
            <p:cNvSpPr/>
            <p:nvPr/>
          </p:nvSpPr>
          <p:spPr>
            <a:xfrm>
              <a:off x="2809875" y="5162550"/>
              <a:ext cx="495300" cy="288000"/>
            </a:xfrm>
            <a:prstGeom prst="ellipse">
              <a:avLst/>
            </a:prstGeom>
            <a:noFill/>
            <a:ln w="1905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9" name="Callout 2 18"/>
            <p:cNvSpPr/>
            <p:nvPr/>
          </p:nvSpPr>
          <p:spPr>
            <a:xfrm flipH="1">
              <a:off x="1144667" y="2862262"/>
              <a:ext cx="2076451" cy="881062"/>
            </a:xfrm>
            <a:prstGeom prst="borderCallout2">
              <a:avLst>
                <a:gd name="adj1" fmla="val 49021"/>
                <a:gd name="adj2" fmla="val 383"/>
                <a:gd name="adj3" fmla="val 49020"/>
                <a:gd name="adj4" fmla="val -14831"/>
                <a:gd name="adj5" fmla="val 253041"/>
                <a:gd name="adj6" fmla="val 1957"/>
              </a:avLst>
            </a:prstGeom>
            <a:noFill/>
            <a:ln w="19050">
              <a:solidFill>
                <a:srgbClr val="00B050"/>
              </a:solidFill>
              <a:tailEnd type="triangle" w="lg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 anchorCtr="0"/>
            <a:lstStyle/>
            <a:p>
              <a:pPr marL="144000" indent="-144000">
                <a:spcBef>
                  <a:spcPts val="200"/>
                </a:spcBef>
                <a:buFont typeface="Arial" panose="020B0604020202020204" pitchFamily="34" charset="0"/>
                <a:buChar char="•"/>
              </a:pPr>
              <a:r>
                <a:rPr lang="en-US" sz="1600" dirty="0" smtClean="0">
                  <a:solidFill>
                    <a:srgbClr val="505150"/>
                  </a:solidFill>
                </a:rPr>
                <a:t>Day: </a:t>
              </a:r>
              <a:r>
                <a:rPr lang="en-US" sz="1600" dirty="0" smtClean="0">
                  <a:solidFill>
                    <a:srgbClr val="C00000"/>
                  </a:solidFill>
                </a:rPr>
                <a:t>24 </a:t>
              </a:r>
              <a:r>
                <a:rPr lang="en-US" sz="1600" dirty="0">
                  <a:solidFill>
                    <a:srgbClr val="C00000"/>
                  </a:solidFill>
                </a:rPr>
                <a:t>Aug </a:t>
              </a:r>
              <a:r>
                <a:rPr lang="en-US" sz="1600" dirty="0" smtClean="0">
                  <a:solidFill>
                    <a:srgbClr val="C00000"/>
                  </a:solidFill>
                </a:rPr>
                <a:t>2016</a:t>
              </a:r>
            </a:p>
            <a:p>
              <a:pPr marL="144000" indent="-144000">
                <a:spcBef>
                  <a:spcPts val="200"/>
                </a:spcBef>
                <a:buFont typeface="Arial" panose="020B0604020202020204" pitchFamily="34" charset="0"/>
                <a:buChar char="•"/>
              </a:pPr>
              <a:r>
                <a:rPr lang="en-US" sz="1600" dirty="0" smtClean="0">
                  <a:solidFill>
                    <a:srgbClr val="505150"/>
                  </a:solidFill>
                </a:rPr>
                <a:t>Value: </a:t>
              </a:r>
              <a:r>
                <a:rPr lang="en-US" sz="1600" dirty="0" smtClean="0">
                  <a:solidFill>
                    <a:srgbClr val="C00000"/>
                  </a:solidFill>
                </a:rPr>
                <a:t>-12</a:t>
              </a:r>
            </a:p>
            <a:p>
              <a:pPr marL="144000" indent="-144000">
                <a:spcBef>
                  <a:spcPts val="200"/>
                </a:spcBef>
                <a:buFont typeface="Arial" panose="020B0604020202020204" pitchFamily="34" charset="0"/>
                <a:buChar char="•"/>
              </a:pPr>
              <a:r>
                <a:rPr lang="en-US" sz="1600" dirty="0" smtClean="0">
                  <a:solidFill>
                    <a:srgbClr val="505150"/>
                  </a:solidFill>
                </a:rPr>
                <a:t>Event: </a:t>
              </a:r>
              <a:r>
                <a:rPr lang="en-US" sz="1600" dirty="0" smtClean="0">
                  <a:solidFill>
                    <a:srgbClr val="C00000"/>
                  </a:solidFill>
                </a:rPr>
                <a:t>Earthquake</a:t>
              </a:r>
            </a:p>
          </p:txBody>
        </p:sp>
      </p:grpSp>
      <p:grpSp>
        <p:nvGrpSpPr>
          <p:cNvPr id="3" name="Gruppo 2"/>
          <p:cNvGrpSpPr/>
          <p:nvPr/>
        </p:nvGrpSpPr>
        <p:grpSpPr>
          <a:xfrm>
            <a:off x="4295775" y="1190625"/>
            <a:ext cx="3354468" cy="1943099"/>
            <a:chOff x="4295775" y="1190625"/>
            <a:chExt cx="3354468" cy="1943099"/>
          </a:xfrm>
        </p:grpSpPr>
        <p:sp>
          <p:nvSpPr>
            <p:cNvPr id="15" name="Ovale 14"/>
            <p:cNvSpPr/>
            <p:nvPr/>
          </p:nvSpPr>
          <p:spPr>
            <a:xfrm>
              <a:off x="4295775" y="1190625"/>
              <a:ext cx="495300" cy="288000"/>
            </a:xfrm>
            <a:prstGeom prst="ellipse">
              <a:avLst/>
            </a:prstGeom>
            <a:noFill/>
            <a:ln w="1905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0" name="Callout 2 19"/>
            <p:cNvSpPr/>
            <p:nvPr/>
          </p:nvSpPr>
          <p:spPr>
            <a:xfrm>
              <a:off x="5573792" y="2252662"/>
              <a:ext cx="2076451" cy="881062"/>
            </a:xfrm>
            <a:prstGeom prst="borderCallout2">
              <a:avLst>
                <a:gd name="adj1" fmla="val 49021"/>
                <a:gd name="adj2" fmla="val 383"/>
                <a:gd name="adj3" fmla="val 49020"/>
                <a:gd name="adj4" fmla="val -14831"/>
                <a:gd name="adj5" fmla="val -79932"/>
                <a:gd name="adj6" fmla="val -38410"/>
              </a:avLst>
            </a:prstGeom>
            <a:noFill/>
            <a:ln w="19050">
              <a:solidFill>
                <a:srgbClr val="00B050"/>
              </a:solidFill>
              <a:tailEnd type="triangle" w="lg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 anchorCtr="0"/>
            <a:lstStyle/>
            <a:p>
              <a:pPr marL="144000" indent="-144000">
                <a:spcBef>
                  <a:spcPts val="200"/>
                </a:spcBef>
                <a:buFont typeface="Arial" panose="020B0604020202020204" pitchFamily="34" charset="0"/>
                <a:buChar char="•"/>
              </a:pPr>
              <a:r>
                <a:rPr lang="en-US" sz="1600" dirty="0" smtClean="0">
                  <a:solidFill>
                    <a:srgbClr val="505150"/>
                  </a:solidFill>
                </a:rPr>
                <a:t>Day: </a:t>
              </a:r>
              <a:r>
                <a:rPr lang="en-US" sz="1600" dirty="0" smtClean="0">
                  <a:solidFill>
                    <a:srgbClr val="C00000"/>
                  </a:solidFill>
                </a:rPr>
                <a:t>3 Jan 2017</a:t>
              </a:r>
            </a:p>
            <a:p>
              <a:pPr marL="144000" indent="-144000">
                <a:spcBef>
                  <a:spcPts val="200"/>
                </a:spcBef>
                <a:buFont typeface="Arial" panose="020B0604020202020204" pitchFamily="34" charset="0"/>
                <a:buChar char="•"/>
              </a:pPr>
              <a:r>
                <a:rPr lang="en-US" sz="1600" dirty="0" smtClean="0">
                  <a:solidFill>
                    <a:srgbClr val="505150"/>
                  </a:solidFill>
                </a:rPr>
                <a:t>Value: </a:t>
              </a:r>
              <a:r>
                <a:rPr lang="en-US" sz="1600" dirty="0" smtClean="0">
                  <a:solidFill>
                    <a:srgbClr val="C00000"/>
                  </a:solidFill>
                </a:rPr>
                <a:t>69</a:t>
              </a:r>
            </a:p>
            <a:p>
              <a:pPr marL="144000" indent="-144000">
                <a:spcBef>
                  <a:spcPts val="200"/>
                </a:spcBef>
                <a:buFont typeface="Arial" panose="020B0604020202020204" pitchFamily="34" charset="0"/>
                <a:buChar char="•"/>
              </a:pPr>
              <a:r>
                <a:rPr lang="en-US" sz="1600" dirty="0" smtClean="0">
                  <a:solidFill>
                    <a:srgbClr val="505150"/>
                  </a:solidFill>
                </a:rPr>
                <a:t>Event: </a:t>
              </a:r>
              <a:r>
                <a:rPr lang="en-US" sz="1600" dirty="0" smtClean="0">
                  <a:solidFill>
                    <a:srgbClr val="C00000"/>
                  </a:solidFill>
                </a:rPr>
                <a:t>???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637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G:\MEC\Linea di Attività\Twitter\Big Data Committee\img\2016-08-24_2D_good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8" t="9896" r="4166" b="7553"/>
          <a:stretch/>
        </p:blipFill>
        <p:spPr bwMode="auto">
          <a:xfrm>
            <a:off x="601192" y="642937"/>
            <a:ext cx="2917037" cy="2641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G:\MEC\Linea di Attività\Twitter\Big Data Committee\img\2017-01-04_2D_good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7" t="9896" r="4427" b="7553"/>
          <a:stretch/>
        </p:blipFill>
        <p:spPr bwMode="auto">
          <a:xfrm>
            <a:off x="5499907" y="642937"/>
            <a:ext cx="2917037" cy="2641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G:\MEC\Linea di Attività\Twitter\Big Data Committee\img\Terremoto_WC_goo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49" y="3533435"/>
            <a:ext cx="3943714" cy="319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7"/>
          <p:cNvSpPr/>
          <p:nvPr/>
        </p:nvSpPr>
        <p:spPr>
          <a:xfrm>
            <a:off x="586860" y="0"/>
            <a:ext cx="3060000" cy="381000"/>
          </a:xfrm>
          <a:prstGeom prst="rect">
            <a:avLst/>
          </a:prstGeom>
          <a:solidFill>
            <a:srgbClr val="23AF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6000" rIns="72000" bIns="72000" anchor="ctr" anchorCtr="0"/>
          <a:lstStyle/>
          <a:p>
            <a:pPr algn="ctr">
              <a:buFont typeface="Times New Roman" pitchFamily="-28" charset="0"/>
              <a:buNone/>
              <a:defRPr/>
            </a:pPr>
            <a:r>
              <a:rPr lang="en-US" sz="30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 Aug 2016</a:t>
            </a:r>
            <a:endParaRPr lang="en-US" sz="30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7"/>
          <p:cNvSpPr/>
          <p:nvPr/>
        </p:nvSpPr>
        <p:spPr>
          <a:xfrm>
            <a:off x="5437950" y="0"/>
            <a:ext cx="3060000" cy="381000"/>
          </a:xfrm>
          <a:prstGeom prst="rect">
            <a:avLst/>
          </a:prstGeom>
          <a:solidFill>
            <a:srgbClr val="23AF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6000" rIns="72000" bIns="72000" anchor="ctr" anchorCtr="0"/>
          <a:lstStyle/>
          <a:p>
            <a:pPr algn="ctr">
              <a:buFont typeface="Times New Roman" pitchFamily="-28" charset="0"/>
              <a:buNone/>
              <a:defRPr/>
            </a:pPr>
            <a:r>
              <a:rPr lang="en-US" sz="30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Jan 2017</a:t>
            </a:r>
            <a:endParaRPr lang="en-US" sz="30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G:\MEC\Linea di Attività\Twitter\Big Data Committee\img\Benji&amp;Fede_good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677" y="3390491"/>
            <a:ext cx="3526032" cy="3402286"/>
          </a:xfrm>
          <a:prstGeom prst="rect">
            <a:avLst/>
          </a:prstGeom>
          <a:noFill/>
          <a:ln w="15875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G:\MEC\Linea di Attività\Twitter\Big Data Committee\img\Benji&amp;Fede_WC_good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897" y="3567113"/>
            <a:ext cx="4454512" cy="273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G:\MEC\Linea di Attività\Twitter\Big Data Committee\img\APPROVED_green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" y="379938"/>
            <a:ext cx="4101135" cy="309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G:\MEC\Linea di Attività\Twitter\Big Data Committee\img\REJECTED_red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351" y="381000"/>
            <a:ext cx="4000847" cy="333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394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8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2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6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G:\PAPER_etc\Altro\ConfNazStat_2018\Volume_June_2018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713526"/>
            <a:ext cx="9129600" cy="538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olo 1"/>
          <p:cNvSpPr txBox="1">
            <a:spLocks/>
          </p:cNvSpPr>
          <p:nvPr/>
        </p:nvSpPr>
        <p:spPr>
          <a:xfrm>
            <a:off x="1104969" y="25204"/>
            <a:ext cx="7713026" cy="534368"/>
          </a:xfrm>
          <a:prstGeom prst="rect">
            <a:avLst/>
          </a:prstGeom>
        </p:spPr>
        <p:txBody>
          <a:bodyPr wrap="square" lIns="36000" tIns="36000" rIns="36000" bIns="36000" anchor="ctr" anchorCtr="1">
            <a:spAutoFit/>
          </a:bodyPr>
          <a:lstStyle>
            <a:lvl1pPr marL="0" algn="ctr" defTabSz="457200" rtl="0" eaLnBrk="1" latinLnBrk="0" hangingPunct="1">
              <a:spcBef>
                <a:spcPct val="0"/>
              </a:spcBef>
              <a:buNone/>
              <a:defRPr lang="en-US" sz="2800" b="1" i="0" kern="1200" dirty="0">
                <a:solidFill>
                  <a:srgbClr val="23AFA2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sz="3000" dirty="0" smtClean="0"/>
              <a:t>Volume Burst</a:t>
            </a:r>
            <a:r>
              <a:rPr lang="en-US" sz="3000" dirty="0"/>
              <a:t> </a:t>
            </a:r>
            <a:r>
              <a:rPr lang="en-US" sz="3000" dirty="0" smtClean="0"/>
              <a:t>in 2018 Post-Election </a:t>
            </a:r>
            <a:r>
              <a:rPr lang="en-US" sz="3000" dirty="0"/>
              <a:t>Crisis</a:t>
            </a:r>
          </a:p>
        </p:txBody>
      </p:sp>
      <p:sp>
        <p:nvSpPr>
          <p:cNvPr id="7" name="Callout 2 6"/>
          <p:cNvSpPr/>
          <p:nvPr/>
        </p:nvSpPr>
        <p:spPr>
          <a:xfrm flipH="1">
            <a:off x="3858010" y="3668459"/>
            <a:ext cx="2455107" cy="903700"/>
          </a:xfrm>
          <a:prstGeom prst="borderCallout2">
            <a:avLst>
              <a:gd name="adj1" fmla="val 50410"/>
              <a:gd name="adj2" fmla="val -3719"/>
              <a:gd name="adj3" fmla="val 90127"/>
              <a:gd name="adj4" fmla="val -18493"/>
              <a:gd name="adj5" fmla="val 43710"/>
              <a:gd name="adj6" fmla="val -63408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>
            <a:spAutoFit/>
          </a:bodyPr>
          <a:lstStyle/>
          <a:p>
            <a:pPr marL="108000" indent="-1080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5 March 2018</a:t>
            </a:r>
          </a:p>
          <a:p>
            <a:pPr marL="108000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Political Election Results</a:t>
            </a:r>
          </a:p>
          <a:p>
            <a:pPr marL="108000"/>
            <a:r>
              <a:rPr lang="en-US" b="1" dirty="0" smtClean="0">
                <a:solidFill>
                  <a:srgbClr val="FF0000"/>
                </a:solidFill>
              </a:rPr>
              <a:t>95,000 tweets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Callout 2 9"/>
          <p:cNvSpPr/>
          <p:nvPr/>
        </p:nvSpPr>
        <p:spPr>
          <a:xfrm flipH="1">
            <a:off x="4409160" y="2375999"/>
            <a:ext cx="2780779" cy="1180699"/>
          </a:xfrm>
          <a:prstGeom prst="borderCallout2">
            <a:avLst>
              <a:gd name="adj1" fmla="val 50410"/>
              <a:gd name="adj2" fmla="val -3719"/>
              <a:gd name="adj3" fmla="val 141735"/>
              <a:gd name="adj4" fmla="val -33637"/>
              <a:gd name="adj5" fmla="val 123008"/>
              <a:gd name="adj6" fmla="val -50685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>
            <a:spAutoFit/>
          </a:bodyPr>
          <a:lstStyle/>
          <a:p>
            <a:pPr marL="108000" indent="-1080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16 May 2018</a:t>
            </a:r>
          </a:p>
          <a:p>
            <a:pPr marL="108000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“Italy will ask the ECB a debt write-off of 250 billion €”</a:t>
            </a:r>
          </a:p>
          <a:p>
            <a:pPr marL="108000"/>
            <a:r>
              <a:rPr lang="en-US" b="1" dirty="0" smtClean="0">
                <a:solidFill>
                  <a:srgbClr val="FF0000"/>
                </a:solidFill>
              </a:rPr>
              <a:t>110,000 tweets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Callout 2 10"/>
          <p:cNvSpPr/>
          <p:nvPr/>
        </p:nvSpPr>
        <p:spPr>
          <a:xfrm flipH="1">
            <a:off x="5400796" y="1340706"/>
            <a:ext cx="2816277" cy="903700"/>
          </a:xfrm>
          <a:prstGeom prst="borderCallout2">
            <a:avLst>
              <a:gd name="adj1" fmla="val 50410"/>
              <a:gd name="adj2" fmla="val -1940"/>
              <a:gd name="adj3" fmla="val 65177"/>
              <a:gd name="adj4" fmla="val -8237"/>
              <a:gd name="adj5" fmla="val 21533"/>
              <a:gd name="adj6" fmla="val -15712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>
            <a:spAutoFit/>
          </a:bodyPr>
          <a:lstStyle/>
          <a:p>
            <a:pPr marL="108000" indent="-1080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29 May 2018</a:t>
            </a:r>
          </a:p>
          <a:p>
            <a:pPr marL="108000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Spread Peaks Above 300 bps</a:t>
            </a:r>
          </a:p>
          <a:p>
            <a:pPr marL="108000"/>
            <a:r>
              <a:rPr lang="en-US" b="1" dirty="0" smtClean="0">
                <a:solidFill>
                  <a:srgbClr val="FF0000"/>
                </a:solidFill>
              </a:rPr>
              <a:t>230,000 tweets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837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G:\PAPER_etc\Altro\ConfNazStat_2018\SME_June_2018_4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651530"/>
            <a:ext cx="9129600" cy="538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e 14"/>
          <p:cNvSpPr>
            <a:spLocks noChangeAspect="1"/>
          </p:cNvSpPr>
          <p:nvPr/>
        </p:nvSpPr>
        <p:spPr>
          <a:xfrm>
            <a:off x="6023034" y="4349810"/>
            <a:ext cx="216000" cy="216000"/>
          </a:xfrm>
          <a:prstGeom prst="ellipse">
            <a:avLst/>
          </a:prstGeom>
          <a:noFill/>
          <a:ln w="190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Ovale 8"/>
          <p:cNvSpPr>
            <a:spLocks noChangeAspect="1"/>
          </p:cNvSpPr>
          <p:nvPr/>
        </p:nvSpPr>
        <p:spPr>
          <a:xfrm>
            <a:off x="2135397" y="5384565"/>
            <a:ext cx="216000" cy="216000"/>
          </a:xfrm>
          <a:prstGeom prst="ellipse">
            <a:avLst/>
          </a:prstGeom>
          <a:noFill/>
          <a:ln w="190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Ovale 9"/>
          <p:cNvSpPr>
            <a:spLocks noChangeAspect="1"/>
          </p:cNvSpPr>
          <p:nvPr/>
        </p:nvSpPr>
        <p:spPr>
          <a:xfrm>
            <a:off x="2181102" y="4102076"/>
            <a:ext cx="216000" cy="216000"/>
          </a:xfrm>
          <a:prstGeom prst="ellipse">
            <a:avLst/>
          </a:prstGeom>
          <a:noFill/>
          <a:ln w="190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Ovale 10"/>
          <p:cNvSpPr>
            <a:spLocks noChangeAspect="1"/>
          </p:cNvSpPr>
          <p:nvPr/>
        </p:nvSpPr>
        <p:spPr>
          <a:xfrm>
            <a:off x="2135397" y="4057905"/>
            <a:ext cx="216000" cy="216000"/>
          </a:xfrm>
          <a:prstGeom prst="ellipse">
            <a:avLst/>
          </a:prstGeom>
          <a:noFill/>
          <a:ln w="190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Ovale 12"/>
          <p:cNvSpPr>
            <a:spLocks noChangeAspect="1"/>
          </p:cNvSpPr>
          <p:nvPr/>
        </p:nvSpPr>
        <p:spPr>
          <a:xfrm>
            <a:off x="1675322" y="4415531"/>
            <a:ext cx="216000" cy="216000"/>
          </a:xfrm>
          <a:prstGeom prst="ellipse">
            <a:avLst/>
          </a:prstGeom>
          <a:noFill/>
          <a:ln w="190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Ovale 13"/>
          <p:cNvSpPr>
            <a:spLocks noChangeAspect="1"/>
          </p:cNvSpPr>
          <p:nvPr/>
        </p:nvSpPr>
        <p:spPr>
          <a:xfrm>
            <a:off x="1683948" y="3813883"/>
            <a:ext cx="216000" cy="216000"/>
          </a:xfrm>
          <a:prstGeom prst="ellipse">
            <a:avLst/>
          </a:prstGeom>
          <a:noFill/>
          <a:ln w="190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Rettangolo 15"/>
          <p:cNvSpPr/>
          <p:nvPr/>
        </p:nvSpPr>
        <p:spPr>
          <a:xfrm>
            <a:off x="2545267" y="4173005"/>
            <a:ext cx="3017335" cy="1180699"/>
          </a:xfrm>
          <a:prstGeom prst="rect">
            <a:avLst/>
          </a:prstGeom>
          <a:solidFill>
            <a:srgbClr val="F8CCCC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>
            <a:noAutofit/>
          </a:bodyPr>
          <a:lstStyle/>
          <a:p>
            <a:pPr marL="144000" indent="-1440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505150"/>
                </a:solidFill>
                <a:latin typeface="Arial Narrow" panose="020B0606020202030204" pitchFamily="34" charset="0"/>
              </a:rPr>
              <a:t>Disasters</a:t>
            </a:r>
          </a:p>
          <a:p>
            <a:pPr marL="432000" lvl="2" indent="-28800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505150"/>
                </a:solidFill>
                <a:latin typeface="Arial Narrow" panose="020B0606020202030204" pitchFamily="34" charset="0"/>
              </a:rPr>
              <a:t>Central Italy Earthquake</a:t>
            </a:r>
          </a:p>
          <a:p>
            <a:pPr marL="432000" lvl="2" indent="-28800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505150"/>
                </a:solidFill>
                <a:latin typeface="Arial Narrow" panose="020B0606020202030204" pitchFamily="34" charset="0"/>
              </a:rPr>
              <a:t>Livorno Flood</a:t>
            </a:r>
          </a:p>
          <a:p>
            <a:pPr marL="432000" lvl="2" indent="-28800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505150"/>
                </a:solidFill>
                <a:latin typeface="Arial Narrow" panose="020B0606020202030204" pitchFamily="34" charset="0"/>
              </a:rPr>
              <a:t>Andria-Corato Train Collision</a:t>
            </a:r>
          </a:p>
        </p:txBody>
      </p:sp>
      <p:sp>
        <p:nvSpPr>
          <p:cNvPr id="12" name="Ovale 11"/>
          <p:cNvSpPr>
            <a:spLocks noChangeAspect="1"/>
          </p:cNvSpPr>
          <p:nvPr/>
        </p:nvSpPr>
        <p:spPr>
          <a:xfrm>
            <a:off x="1728866" y="4308434"/>
            <a:ext cx="216000" cy="216000"/>
          </a:xfrm>
          <a:prstGeom prst="ellipse">
            <a:avLst/>
          </a:prstGeom>
          <a:noFill/>
          <a:ln w="190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Ovale 17"/>
          <p:cNvSpPr>
            <a:spLocks noChangeAspect="1"/>
          </p:cNvSpPr>
          <p:nvPr/>
        </p:nvSpPr>
        <p:spPr>
          <a:xfrm>
            <a:off x="1737492" y="3879784"/>
            <a:ext cx="216000" cy="216000"/>
          </a:xfrm>
          <a:prstGeom prst="ellipse">
            <a:avLst/>
          </a:prstGeom>
          <a:noFill/>
          <a:ln w="190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" name="Rettangolo 18"/>
          <p:cNvSpPr/>
          <p:nvPr/>
        </p:nvSpPr>
        <p:spPr>
          <a:xfrm>
            <a:off x="6487293" y="4173005"/>
            <a:ext cx="2546650" cy="1180800"/>
          </a:xfrm>
          <a:prstGeom prst="rect">
            <a:avLst/>
          </a:prstGeom>
          <a:solidFill>
            <a:srgbClr val="F8CCCC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>
            <a:noAutofit/>
          </a:bodyPr>
          <a:lstStyle/>
          <a:p>
            <a:pPr marL="144000" indent="-1440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505150"/>
                </a:solidFill>
                <a:latin typeface="Arial Narrow" panose="020B0606020202030204" pitchFamily="34" charset="0"/>
              </a:rPr>
              <a:t>Terrorism</a:t>
            </a:r>
          </a:p>
          <a:p>
            <a:pPr marL="432000" lvl="2" indent="-28800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505150"/>
                </a:solidFill>
                <a:latin typeface="Arial Narrow" panose="020B0606020202030204" pitchFamily="34" charset="0"/>
              </a:rPr>
              <a:t>Truck Attack in Nice</a:t>
            </a:r>
          </a:p>
          <a:p>
            <a:pPr marL="432000" lvl="2" indent="-28800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505150"/>
                </a:solidFill>
                <a:latin typeface="Arial Narrow" panose="020B0606020202030204" pitchFamily="34" charset="0"/>
              </a:rPr>
              <a:t>Christmas Market Attack in Berlin</a:t>
            </a:r>
          </a:p>
        </p:txBody>
      </p:sp>
      <p:sp>
        <p:nvSpPr>
          <p:cNvPr id="20" name="Titolo 1"/>
          <p:cNvSpPr txBox="1">
            <a:spLocks/>
          </p:cNvSpPr>
          <p:nvPr/>
        </p:nvSpPr>
        <p:spPr>
          <a:xfrm>
            <a:off x="715487" y="25203"/>
            <a:ext cx="7713026" cy="534368"/>
          </a:xfrm>
          <a:prstGeom prst="rect">
            <a:avLst/>
          </a:prstGeom>
        </p:spPr>
        <p:txBody>
          <a:bodyPr wrap="square" lIns="36000" tIns="36000" rIns="36000" bIns="36000" anchor="ctr" anchorCtr="1">
            <a:spAutoFit/>
          </a:bodyPr>
          <a:lstStyle>
            <a:lvl1pPr marL="0" algn="ctr" defTabSz="457200" rtl="0" eaLnBrk="1" latinLnBrk="0" hangingPunct="1">
              <a:spcBef>
                <a:spcPct val="0"/>
              </a:spcBef>
              <a:buNone/>
              <a:defRPr lang="en-US" sz="2800" b="1" i="0" kern="1200" dirty="0">
                <a:solidFill>
                  <a:srgbClr val="23AFA2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sz="3000" dirty="0" smtClean="0"/>
              <a:t>Valleys: Disasters and Terrorism</a:t>
            </a:r>
            <a:endParaRPr lang="en-US" sz="3000" dirty="0"/>
          </a:p>
        </p:txBody>
      </p:sp>
      <p:sp>
        <p:nvSpPr>
          <p:cNvPr id="21" name="Ovale 20"/>
          <p:cNvSpPr>
            <a:spLocks noChangeAspect="1"/>
          </p:cNvSpPr>
          <p:nvPr/>
        </p:nvSpPr>
        <p:spPr>
          <a:xfrm>
            <a:off x="3333380" y="3784141"/>
            <a:ext cx="216000" cy="216000"/>
          </a:xfrm>
          <a:prstGeom prst="ellipse">
            <a:avLst/>
          </a:prstGeom>
          <a:noFill/>
          <a:ln w="190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960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2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G:\PAPER_etc\Altro\ConfNazStat_2018\SME_June_2018_4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651530"/>
            <a:ext cx="9129600" cy="538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/>
          <p:cNvSpPr/>
          <p:nvPr/>
        </p:nvSpPr>
        <p:spPr>
          <a:xfrm>
            <a:off x="2545267" y="4173005"/>
            <a:ext cx="3017335" cy="1461676"/>
          </a:xfrm>
          <a:prstGeom prst="rect">
            <a:avLst/>
          </a:prstGeom>
          <a:solidFill>
            <a:srgbClr val="F8CCCC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>
            <a:noAutofit/>
          </a:bodyPr>
          <a:lstStyle/>
          <a:p>
            <a:pPr marL="144000" lvl="0" indent="-1440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505150"/>
                </a:solidFill>
                <a:latin typeface="Arial Narrow" panose="020B0606020202030204" pitchFamily="34" charset="0"/>
              </a:rPr>
              <a:t>Welfare and Economy</a:t>
            </a:r>
            <a:endParaRPr lang="en-US" b="1" dirty="0">
              <a:solidFill>
                <a:srgbClr val="505150"/>
              </a:solidFill>
              <a:latin typeface="Arial Narrow" panose="020B0606020202030204" pitchFamily="34" charset="0"/>
            </a:endParaRPr>
          </a:p>
          <a:p>
            <a:pPr marL="432000" lvl="2" indent="-28800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505150"/>
                </a:solidFill>
                <a:latin typeface="Arial Narrow" panose="020B0606020202030204" pitchFamily="34" charset="0"/>
              </a:rPr>
              <a:t>Poverty</a:t>
            </a:r>
          </a:p>
          <a:p>
            <a:pPr marL="432000" lvl="2" indent="-2880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505150"/>
                </a:solidFill>
                <a:latin typeface="Arial Narrow" panose="020B0606020202030204" pitchFamily="34" charset="0"/>
              </a:rPr>
              <a:t>Pension System (women’s)</a:t>
            </a:r>
          </a:p>
          <a:p>
            <a:pPr marL="432000" lvl="2" indent="-28800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505150"/>
                </a:solidFill>
                <a:latin typeface="Arial Narrow" panose="020B0606020202030204" pitchFamily="34" charset="0"/>
              </a:rPr>
              <a:t>Unemployment (youth’s!)</a:t>
            </a:r>
          </a:p>
          <a:p>
            <a:pPr marL="432000" lvl="2" indent="-28800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505150"/>
                </a:solidFill>
                <a:latin typeface="Arial Narrow" panose="020B0606020202030204" pitchFamily="34" charset="0"/>
              </a:rPr>
              <a:t>Income (youth’s)</a:t>
            </a:r>
            <a:endParaRPr lang="en-US" dirty="0">
              <a:solidFill>
                <a:srgbClr val="505150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Titolo 1"/>
          <p:cNvSpPr txBox="1">
            <a:spLocks/>
          </p:cNvSpPr>
          <p:nvPr/>
        </p:nvSpPr>
        <p:spPr>
          <a:xfrm>
            <a:off x="715487" y="25203"/>
            <a:ext cx="7713026" cy="534368"/>
          </a:xfrm>
          <a:prstGeom prst="rect">
            <a:avLst/>
          </a:prstGeom>
        </p:spPr>
        <p:txBody>
          <a:bodyPr wrap="square" lIns="36000" tIns="36000" rIns="36000" bIns="36000" anchor="ctr" anchorCtr="1">
            <a:spAutoFit/>
          </a:bodyPr>
          <a:lstStyle>
            <a:lvl1pPr marL="0" algn="ctr" defTabSz="457200" rtl="0" eaLnBrk="1" latinLnBrk="0" hangingPunct="1">
              <a:spcBef>
                <a:spcPct val="0"/>
              </a:spcBef>
              <a:buNone/>
              <a:defRPr lang="en-US" sz="2800" b="1" i="0" kern="1200" dirty="0">
                <a:solidFill>
                  <a:srgbClr val="23AFA2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sz="3000" dirty="0" smtClean="0"/>
              <a:t>Valleys: Welfare and Economy</a:t>
            </a:r>
            <a:endParaRPr lang="en-US" sz="3000" dirty="0"/>
          </a:p>
        </p:txBody>
      </p:sp>
      <p:sp>
        <p:nvSpPr>
          <p:cNvPr id="5" name="Ovale 4"/>
          <p:cNvSpPr>
            <a:spLocks noChangeAspect="1"/>
          </p:cNvSpPr>
          <p:nvPr/>
        </p:nvSpPr>
        <p:spPr>
          <a:xfrm>
            <a:off x="1728866" y="4308434"/>
            <a:ext cx="216000" cy="216000"/>
          </a:xfrm>
          <a:prstGeom prst="ellipse">
            <a:avLst/>
          </a:prstGeom>
          <a:noFill/>
          <a:ln w="190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Ovale 5"/>
          <p:cNvSpPr>
            <a:spLocks noChangeAspect="1"/>
          </p:cNvSpPr>
          <p:nvPr/>
        </p:nvSpPr>
        <p:spPr>
          <a:xfrm>
            <a:off x="1737492" y="3879784"/>
            <a:ext cx="216000" cy="216000"/>
          </a:xfrm>
          <a:prstGeom prst="ellipse">
            <a:avLst/>
          </a:prstGeom>
          <a:noFill/>
          <a:ln w="190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Ovale 7"/>
          <p:cNvSpPr>
            <a:spLocks noChangeAspect="1"/>
          </p:cNvSpPr>
          <p:nvPr/>
        </p:nvSpPr>
        <p:spPr>
          <a:xfrm>
            <a:off x="2202541" y="3833614"/>
            <a:ext cx="216000" cy="216000"/>
          </a:xfrm>
          <a:prstGeom prst="ellipse">
            <a:avLst/>
          </a:prstGeom>
          <a:noFill/>
          <a:ln w="190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Ovale 8"/>
          <p:cNvSpPr>
            <a:spLocks noChangeAspect="1"/>
          </p:cNvSpPr>
          <p:nvPr/>
        </p:nvSpPr>
        <p:spPr>
          <a:xfrm>
            <a:off x="4686249" y="3808900"/>
            <a:ext cx="216000" cy="216000"/>
          </a:xfrm>
          <a:prstGeom prst="ellipse">
            <a:avLst/>
          </a:prstGeom>
          <a:noFill/>
          <a:ln w="190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Ovale 9"/>
          <p:cNvSpPr>
            <a:spLocks noChangeAspect="1"/>
          </p:cNvSpPr>
          <p:nvPr/>
        </p:nvSpPr>
        <p:spPr>
          <a:xfrm>
            <a:off x="5309360" y="3821302"/>
            <a:ext cx="216000" cy="216000"/>
          </a:xfrm>
          <a:prstGeom prst="ellipse">
            <a:avLst/>
          </a:prstGeom>
          <a:noFill/>
          <a:ln w="190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Ovale 10"/>
          <p:cNvSpPr>
            <a:spLocks noChangeAspect="1"/>
          </p:cNvSpPr>
          <p:nvPr/>
        </p:nvSpPr>
        <p:spPr>
          <a:xfrm>
            <a:off x="5687146" y="4340477"/>
            <a:ext cx="216000" cy="216000"/>
          </a:xfrm>
          <a:prstGeom prst="ellipse">
            <a:avLst/>
          </a:prstGeom>
          <a:noFill/>
          <a:ln w="190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Ovale 12"/>
          <p:cNvSpPr>
            <a:spLocks noChangeAspect="1"/>
          </p:cNvSpPr>
          <p:nvPr/>
        </p:nvSpPr>
        <p:spPr>
          <a:xfrm>
            <a:off x="6022422" y="4352834"/>
            <a:ext cx="216000" cy="216000"/>
          </a:xfrm>
          <a:prstGeom prst="ellipse">
            <a:avLst/>
          </a:prstGeom>
          <a:noFill/>
          <a:ln w="190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Ovale 13"/>
          <p:cNvSpPr>
            <a:spLocks noChangeAspect="1"/>
          </p:cNvSpPr>
          <p:nvPr/>
        </p:nvSpPr>
        <p:spPr>
          <a:xfrm>
            <a:off x="5470473" y="3862670"/>
            <a:ext cx="216000" cy="216000"/>
          </a:xfrm>
          <a:prstGeom prst="ellipse">
            <a:avLst/>
          </a:prstGeom>
          <a:noFill/>
          <a:ln w="190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759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2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G:\PAPER_etc\Altro\ConfNazStat_2018\SME_June_2018_4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651530"/>
            <a:ext cx="9129600" cy="538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/>
          <p:cNvSpPr/>
          <p:nvPr/>
        </p:nvSpPr>
        <p:spPr>
          <a:xfrm>
            <a:off x="2392471" y="4173005"/>
            <a:ext cx="3319398" cy="1461676"/>
          </a:xfrm>
          <a:prstGeom prst="rect">
            <a:avLst/>
          </a:prstGeom>
          <a:solidFill>
            <a:srgbClr val="D2DFEE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>
            <a:noAutofit/>
          </a:bodyPr>
          <a:lstStyle/>
          <a:p>
            <a:pPr marL="144000" lvl="0" indent="-1440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505150"/>
                </a:solidFill>
                <a:latin typeface="Arial Narrow" panose="020B0606020202030204" pitchFamily="34" charset="0"/>
              </a:rPr>
              <a:t>Welfare and Economy</a:t>
            </a:r>
          </a:p>
          <a:p>
            <a:pPr marL="432000" lvl="2" indent="-2880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505150"/>
                </a:solidFill>
                <a:latin typeface="Arial Narrow" panose="020B0606020202030204" pitchFamily="34" charset="0"/>
              </a:rPr>
              <a:t>School Teachers </a:t>
            </a:r>
            <a:r>
              <a:rPr lang="en-US" dirty="0" smtClean="0">
                <a:solidFill>
                  <a:srgbClr val="505150"/>
                </a:solidFill>
                <a:latin typeface="Arial Narrow" panose="020B0606020202030204" pitchFamily="34" charset="0"/>
              </a:rPr>
              <a:t>Mobility</a:t>
            </a:r>
          </a:p>
          <a:p>
            <a:pPr marL="432000" lvl="2" indent="-2880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505150"/>
                </a:solidFill>
                <a:latin typeface="Arial Narrow" panose="020B0606020202030204" pitchFamily="34" charset="0"/>
              </a:rPr>
              <a:t>Pension System (women’s</a:t>
            </a:r>
            <a:r>
              <a:rPr lang="en-US" dirty="0" smtClean="0">
                <a:solidFill>
                  <a:srgbClr val="505150"/>
                </a:solidFill>
                <a:latin typeface="Arial Narrow" panose="020B0606020202030204" pitchFamily="34" charset="0"/>
              </a:rPr>
              <a:t>)</a:t>
            </a:r>
          </a:p>
          <a:p>
            <a:pPr marL="432000" lvl="2" indent="-28800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505150"/>
                </a:solidFill>
                <a:latin typeface="Arial Narrow" panose="020B0606020202030204" pitchFamily="34" charset="0"/>
              </a:rPr>
              <a:t>Universal Employment vs Universal Income (</a:t>
            </a:r>
            <a:r>
              <a:rPr lang="en-US" dirty="0">
                <a:solidFill>
                  <a:srgbClr val="505150"/>
                </a:solidFill>
                <a:latin typeface="Arial Narrow" panose="020B0606020202030204" pitchFamily="34" charset="0"/>
              </a:rPr>
              <a:t>Pope </a:t>
            </a:r>
            <a:r>
              <a:rPr lang="en-US" dirty="0" smtClean="0">
                <a:solidFill>
                  <a:srgbClr val="505150"/>
                </a:solidFill>
                <a:latin typeface="Arial Narrow" panose="020B0606020202030204" pitchFamily="34" charset="0"/>
              </a:rPr>
              <a:t>Francis)</a:t>
            </a:r>
            <a:endParaRPr lang="en-US" dirty="0">
              <a:solidFill>
                <a:srgbClr val="505150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Titolo 1"/>
          <p:cNvSpPr txBox="1">
            <a:spLocks/>
          </p:cNvSpPr>
          <p:nvPr/>
        </p:nvSpPr>
        <p:spPr>
          <a:xfrm>
            <a:off x="715487" y="25203"/>
            <a:ext cx="7713026" cy="534368"/>
          </a:xfrm>
          <a:prstGeom prst="rect">
            <a:avLst/>
          </a:prstGeom>
        </p:spPr>
        <p:txBody>
          <a:bodyPr wrap="square" lIns="36000" tIns="36000" rIns="36000" bIns="36000" anchor="ctr" anchorCtr="1">
            <a:spAutoFit/>
          </a:bodyPr>
          <a:lstStyle>
            <a:lvl1pPr marL="0" algn="ctr" defTabSz="457200" rtl="0" eaLnBrk="1" latinLnBrk="0" hangingPunct="1">
              <a:spcBef>
                <a:spcPct val="0"/>
              </a:spcBef>
              <a:buNone/>
              <a:defRPr lang="en-US" sz="2800" b="1" i="0" kern="1200" dirty="0">
                <a:solidFill>
                  <a:srgbClr val="23AFA2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sz="3000" dirty="0" smtClean="0"/>
              <a:t>Peaks: Welfare and Economy</a:t>
            </a:r>
            <a:endParaRPr lang="en-US" sz="3000" dirty="0"/>
          </a:p>
        </p:txBody>
      </p:sp>
      <p:sp>
        <p:nvSpPr>
          <p:cNvPr id="5" name="Ovale 4"/>
          <p:cNvSpPr/>
          <p:nvPr/>
        </p:nvSpPr>
        <p:spPr>
          <a:xfrm>
            <a:off x="2911991" y="1427663"/>
            <a:ext cx="216000" cy="216000"/>
          </a:xfrm>
          <a:prstGeom prst="ellipse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Ovale 5"/>
          <p:cNvSpPr/>
          <p:nvPr/>
        </p:nvSpPr>
        <p:spPr>
          <a:xfrm>
            <a:off x="2939131" y="1154179"/>
            <a:ext cx="216000" cy="216000"/>
          </a:xfrm>
          <a:prstGeom prst="ellipse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Ovale 7"/>
          <p:cNvSpPr/>
          <p:nvPr/>
        </p:nvSpPr>
        <p:spPr>
          <a:xfrm>
            <a:off x="5209648" y="1873216"/>
            <a:ext cx="216000" cy="216000"/>
          </a:xfrm>
          <a:prstGeom prst="ellipse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Ovale 8"/>
          <p:cNvSpPr/>
          <p:nvPr/>
        </p:nvSpPr>
        <p:spPr>
          <a:xfrm>
            <a:off x="5574990" y="1637310"/>
            <a:ext cx="216000" cy="216000"/>
          </a:xfrm>
          <a:prstGeom prst="ellipse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Ovale 9"/>
          <p:cNvSpPr/>
          <p:nvPr/>
        </p:nvSpPr>
        <p:spPr>
          <a:xfrm>
            <a:off x="4936164" y="1900356"/>
            <a:ext cx="216000" cy="216000"/>
          </a:xfrm>
          <a:prstGeom prst="ellipse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256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2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7609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76092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G:\PAPER_etc\Altro\ConfNazStat_2018\SME_June_2018_4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651530"/>
            <a:ext cx="9129600" cy="538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/>
          <p:cNvSpPr/>
          <p:nvPr/>
        </p:nvSpPr>
        <p:spPr>
          <a:xfrm>
            <a:off x="2530257" y="4335843"/>
            <a:ext cx="2993721" cy="1163083"/>
          </a:xfrm>
          <a:prstGeom prst="rect">
            <a:avLst/>
          </a:prstGeom>
          <a:solidFill>
            <a:srgbClr val="D2DFEE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>
            <a:noAutofit/>
          </a:bodyPr>
          <a:lstStyle/>
          <a:p>
            <a:pPr marL="144000" lvl="0" indent="-1440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505150"/>
                </a:solidFill>
                <a:latin typeface="Arial Narrow" panose="020B0606020202030204" pitchFamily="34" charset="0"/>
              </a:rPr>
              <a:t>Holidays</a:t>
            </a:r>
          </a:p>
          <a:p>
            <a:pPr marL="432000" lvl="2" indent="-28800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505150"/>
                </a:solidFill>
                <a:latin typeface="Arial Narrow" panose="020B0606020202030204" pitchFamily="34" charset="0"/>
              </a:rPr>
              <a:t>Christmas and Christmas Eve</a:t>
            </a:r>
          </a:p>
          <a:p>
            <a:pPr marL="432000" lvl="2" indent="-28800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505150"/>
                </a:solidFill>
                <a:latin typeface="Arial Narrow" panose="020B0606020202030204" pitchFamily="34" charset="0"/>
              </a:rPr>
              <a:t>New Years’ Eve</a:t>
            </a:r>
          </a:p>
          <a:p>
            <a:pPr marL="432000" lvl="2" indent="-28800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505150"/>
                </a:solidFill>
                <a:latin typeface="Arial Narrow" panose="020B0606020202030204" pitchFamily="34" charset="0"/>
              </a:rPr>
              <a:t>Easter</a:t>
            </a:r>
          </a:p>
          <a:p>
            <a:pPr marL="432000" lvl="2" indent="-288000">
              <a:buFont typeface="Wingdings" panose="05000000000000000000" pitchFamily="2" charset="2"/>
              <a:buChar char="ü"/>
            </a:pPr>
            <a:endParaRPr lang="en-US" dirty="0">
              <a:solidFill>
                <a:srgbClr val="505150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Titolo 1"/>
          <p:cNvSpPr txBox="1">
            <a:spLocks/>
          </p:cNvSpPr>
          <p:nvPr/>
        </p:nvSpPr>
        <p:spPr>
          <a:xfrm>
            <a:off x="715487" y="25203"/>
            <a:ext cx="7713026" cy="534368"/>
          </a:xfrm>
          <a:prstGeom prst="rect">
            <a:avLst/>
          </a:prstGeom>
        </p:spPr>
        <p:txBody>
          <a:bodyPr wrap="square" lIns="36000" tIns="36000" rIns="36000" bIns="36000" anchor="ctr" anchorCtr="1">
            <a:spAutoFit/>
          </a:bodyPr>
          <a:lstStyle>
            <a:lvl1pPr marL="0" algn="ctr" defTabSz="457200" rtl="0" eaLnBrk="1" latinLnBrk="0" hangingPunct="1">
              <a:spcBef>
                <a:spcPct val="0"/>
              </a:spcBef>
              <a:buNone/>
              <a:defRPr lang="en-US" sz="2800" b="1" i="0" kern="1200" dirty="0">
                <a:solidFill>
                  <a:srgbClr val="23AFA2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sz="3000" dirty="0" smtClean="0"/>
              <a:t>Peaks: Holidays</a:t>
            </a:r>
            <a:endParaRPr lang="en-US" sz="3000" dirty="0"/>
          </a:p>
        </p:txBody>
      </p:sp>
      <p:sp>
        <p:nvSpPr>
          <p:cNvPr id="5" name="Ovale 4"/>
          <p:cNvSpPr/>
          <p:nvPr/>
        </p:nvSpPr>
        <p:spPr>
          <a:xfrm>
            <a:off x="4519495" y="1594677"/>
            <a:ext cx="216000" cy="216000"/>
          </a:xfrm>
          <a:prstGeom prst="ellipse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Ovale 5"/>
          <p:cNvSpPr/>
          <p:nvPr/>
        </p:nvSpPr>
        <p:spPr>
          <a:xfrm>
            <a:off x="8078967" y="1747077"/>
            <a:ext cx="216000" cy="216000"/>
          </a:xfrm>
          <a:prstGeom prst="ellipse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182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2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7609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76092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2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76092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76092"/>
                                      </p:to>
                                    </p:animClr>
                                    <p:set>
                                      <p:cBhvr>
                                        <p:cTn id="13" dur="5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G:\PAPER_etc\Altro\ConfNazStat_2018\SME_June_2018_4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651530"/>
            <a:ext cx="9129600" cy="538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e 14"/>
          <p:cNvSpPr/>
          <p:nvPr/>
        </p:nvSpPr>
        <p:spPr>
          <a:xfrm>
            <a:off x="5680991" y="4332157"/>
            <a:ext cx="216000" cy="216000"/>
          </a:xfrm>
          <a:prstGeom prst="ellipse">
            <a:avLst/>
          </a:prstGeom>
          <a:noFill/>
          <a:ln w="190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7" name="Ovale 16"/>
          <p:cNvSpPr/>
          <p:nvPr/>
        </p:nvSpPr>
        <p:spPr>
          <a:xfrm>
            <a:off x="6196081" y="3920006"/>
            <a:ext cx="216000" cy="216000"/>
          </a:xfrm>
          <a:prstGeom prst="ellipse">
            <a:avLst/>
          </a:prstGeom>
          <a:noFill/>
          <a:ln w="190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Rettangolo 13"/>
          <p:cNvSpPr/>
          <p:nvPr/>
        </p:nvSpPr>
        <p:spPr>
          <a:xfrm>
            <a:off x="2438662" y="4499998"/>
            <a:ext cx="3198051" cy="1024502"/>
          </a:xfrm>
          <a:prstGeom prst="rect">
            <a:avLst/>
          </a:prstGeom>
          <a:solidFill>
            <a:srgbClr val="DDDDDD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 anchorCtr="0"/>
          <a:lstStyle/>
          <a:p>
            <a:pPr marL="144000" lvl="0" indent="-1440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05150"/>
                </a:solidFill>
                <a:latin typeface="Arial Narrow" panose="020B0606020202030204" pitchFamily="34" charset="0"/>
              </a:rPr>
              <a:t>Renewal of </a:t>
            </a:r>
            <a:r>
              <a:rPr lang="en-US" b="1" dirty="0" smtClean="0">
                <a:solidFill>
                  <a:srgbClr val="505150"/>
                </a:solidFill>
                <a:latin typeface="Arial Narrow" panose="020B0606020202030204" pitchFamily="34" charset="0"/>
              </a:rPr>
              <a:t>‘Women's Option’ </a:t>
            </a:r>
            <a:r>
              <a:rPr lang="en-US" dirty="0" smtClean="0">
                <a:solidFill>
                  <a:srgbClr val="505150"/>
                </a:solidFill>
                <a:latin typeface="Arial Narrow" panose="020B0606020202030204" pitchFamily="34" charset="0"/>
              </a:rPr>
              <a:t>Retirement Opportunity</a:t>
            </a:r>
          </a:p>
          <a:p>
            <a:pPr marL="432000" lvl="2" indent="-288000">
              <a:spcBef>
                <a:spcPts val="400"/>
              </a:spcBef>
              <a:buFont typeface="Wingdings 3" panose="05040102010807070707" pitchFamily="18" charset="2"/>
              <a:buChar char="Æ"/>
            </a:pPr>
            <a:r>
              <a:rPr lang="en-US" b="1" dirty="0">
                <a:solidFill>
                  <a:srgbClr val="C00000"/>
                </a:solidFill>
                <a:latin typeface="Arial Narrow" panose="020B0606020202030204" pitchFamily="34" charset="0"/>
              </a:rPr>
              <a:t>Rejected in 2018 Budget Law</a:t>
            </a:r>
            <a:r>
              <a:rPr lang="en-US" b="1" dirty="0">
                <a:solidFill>
                  <a:srgbClr val="505150"/>
                </a:solidFill>
                <a:latin typeface="Arial Narrow" panose="020B0606020202030204" pitchFamily="34" charset="0"/>
              </a:rPr>
              <a:t> </a:t>
            </a:r>
            <a:endParaRPr lang="en-US" dirty="0">
              <a:solidFill>
                <a:srgbClr val="505150"/>
              </a:solidFill>
              <a:latin typeface="Arial Narrow" panose="020B0606020202030204" pitchFamily="34" charset="0"/>
            </a:endParaRPr>
          </a:p>
          <a:p>
            <a:pPr lvl="0"/>
            <a:endParaRPr lang="en-US" dirty="0">
              <a:solidFill>
                <a:srgbClr val="505150"/>
              </a:solidFill>
            </a:endParaRPr>
          </a:p>
        </p:txBody>
      </p:sp>
      <p:sp>
        <p:nvSpPr>
          <p:cNvPr id="20" name="Ovale 19"/>
          <p:cNvSpPr/>
          <p:nvPr/>
        </p:nvSpPr>
        <p:spPr>
          <a:xfrm>
            <a:off x="5216527" y="1865465"/>
            <a:ext cx="216000" cy="216000"/>
          </a:xfrm>
          <a:prstGeom prst="ellipse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1" name="Ovale 20"/>
          <p:cNvSpPr/>
          <p:nvPr/>
        </p:nvSpPr>
        <p:spPr>
          <a:xfrm>
            <a:off x="5576520" y="1624339"/>
            <a:ext cx="216000" cy="216000"/>
          </a:xfrm>
          <a:prstGeom prst="ellipse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Freccia in giù 6"/>
          <p:cNvSpPr/>
          <p:nvPr/>
        </p:nvSpPr>
        <p:spPr>
          <a:xfrm rot="20555924">
            <a:off x="5633747" y="2151338"/>
            <a:ext cx="364125" cy="1800000"/>
          </a:xfrm>
          <a:prstGeom prst="downArrow">
            <a:avLst>
              <a:gd name="adj1" fmla="val 50000"/>
              <a:gd name="adj2" fmla="val 79040"/>
            </a:avLst>
          </a:prstGeom>
          <a:solidFill>
            <a:srgbClr val="DDDDDD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olo 1"/>
          <p:cNvSpPr txBox="1">
            <a:spLocks/>
          </p:cNvSpPr>
          <p:nvPr/>
        </p:nvSpPr>
        <p:spPr>
          <a:xfrm>
            <a:off x="715487" y="25203"/>
            <a:ext cx="7713026" cy="534368"/>
          </a:xfrm>
          <a:prstGeom prst="rect">
            <a:avLst/>
          </a:prstGeom>
        </p:spPr>
        <p:txBody>
          <a:bodyPr wrap="square" lIns="36000" tIns="36000" rIns="36000" bIns="36000" anchor="ctr" anchorCtr="1">
            <a:spAutoFit/>
          </a:bodyPr>
          <a:lstStyle>
            <a:lvl1pPr marL="0" algn="ctr" defTabSz="457200" rtl="0" eaLnBrk="1" latinLnBrk="0" hangingPunct="1">
              <a:spcBef>
                <a:spcPct val="0"/>
              </a:spcBef>
              <a:buNone/>
              <a:defRPr lang="en-US" sz="2800" b="1" i="0" kern="1200" dirty="0">
                <a:solidFill>
                  <a:srgbClr val="23AFA2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sz="3000" dirty="0" smtClean="0"/>
              <a:t>An Interesting Dynamic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702495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2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7609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76092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2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76092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76092"/>
                                      </p:to>
                                    </p:animClr>
                                    <p:set>
                                      <p:cBhvr>
                                        <p:cTn id="13" dur="5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7" presetClass="emph" presetSubtype="0" repeatCount="2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24" dur="50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5" dur="50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7" presetClass="emph" presetSubtype="0" repeatCount="2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29" dur="50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30" dur="50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20" grpId="0" animBg="1"/>
      <p:bldP spid="21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214313" y="6357937"/>
            <a:ext cx="8715375" cy="1589"/>
          </a:xfrm>
          <a:prstGeom prst="line">
            <a:avLst/>
          </a:prstGeom>
          <a:ln>
            <a:solidFill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214313" y="355600"/>
            <a:ext cx="8715375" cy="1588"/>
          </a:xfrm>
          <a:prstGeom prst="line">
            <a:avLst/>
          </a:prstGeom>
          <a:ln>
            <a:solidFill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0" name="Shape 118"/>
          <p:cNvSpPr/>
          <p:nvPr/>
        </p:nvSpPr>
        <p:spPr>
          <a:xfrm>
            <a:off x="395536" y="1488665"/>
            <a:ext cx="8534152" cy="2876439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b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Sentiments</a:t>
            </a:r>
            <a:r>
              <a:rPr lang="it-IT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users that are expressed on the web has great influence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on the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readers, product vendors and politicians. 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Sentiment </a:t>
            </a: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refers to text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organization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for the classification of mind-set or feelings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 different manners such as negative, positive,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favorable, unfavorable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thumbs up, thumbs down, etc.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Thanks to DL, the SA can be visual as well. 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53"/>
          <p:cNvSpPr txBox="1">
            <a:spLocks/>
          </p:cNvSpPr>
          <p:nvPr/>
        </p:nvSpPr>
        <p:spPr>
          <a:xfrm>
            <a:off x="395536" y="549594"/>
            <a:ext cx="8534152" cy="10069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miter lim="4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anchor="ctr"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indent="457200" algn="ctr"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0" indent="914400" algn="ctr"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0" indent="1371600" algn="ctr"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0" indent="1828800" algn="ctr"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5pPr>
            <a:lvl6pPr marL="2651760" indent="-365760">
              <a:spcBef>
                <a:spcPts val="700"/>
              </a:spcBef>
              <a:buSzPct val="100000"/>
              <a:buFont typeface="Arial"/>
              <a:buChar char="•"/>
              <a:defRPr sz="3200">
                <a:solidFill>
                  <a:schemeClr val="lt1"/>
                </a:solidFill>
                <a:latin typeface="+mn-lt"/>
                <a:ea typeface="+mn-ea"/>
                <a:cs typeface="+mn-cs"/>
                <a:sym typeface="Calibri"/>
              </a:defRPr>
            </a:lvl6pPr>
            <a:lvl7pPr marL="3108960" indent="-365760">
              <a:spcBef>
                <a:spcPts val="700"/>
              </a:spcBef>
              <a:buSzPct val="100000"/>
              <a:buFont typeface="Arial"/>
              <a:buChar char="•"/>
              <a:defRPr sz="3200">
                <a:solidFill>
                  <a:schemeClr val="lt1"/>
                </a:solidFill>
                <a:latin typeface="+mn-lt"/>
                <a:ea typeface="+mn-ea"/>
                <a:cs typeface="+mn-cs"/>
                <a:sym typeface="Calibri"/>
              </a:defRPr>
            </a:lvl7pPr>
            <a:lvl8pPr marL="3566159" indent="-365759">
              <a:spcBef>
                <a:spcPts val="700"/>
              </a:spcBef>
              <a:buSzPct val="100000"/>
              <a:buFont typeface="Arial"/>
              <a:buChar char="•"/>
              <a:defRPr sz="3200">
                <a:solidFill>
                  <a:schemeClr val="lt1"/>
                </a:solidFill>
                <a:latin typeface="+mn-lt"/>
                <a:ea typeface="+mn-ea"/>
                <a:cs typeface="+mn-cs"/>
                <a:sym typeface="Calibri"/>
              </a:defRPr>
            </a:lvl8pPr>
            <a:lvl9pPr marL="4023359" indent="-365759">
              <a:spcBef>
                <a:spcPts val="700"/>
              </a:spcBef>
              <a:buSzPct val="100000"/>
              <a:buFont typeface="Arial"/>
              <a:buChar char="•"/>
              <a:defRPr sz="3200">
                <a:solidFill>
                  <a:schemeClr val="lt1"/>
                </a:solidFill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r>
              <a:rPr lang="fr-FR" sz="3200" dirty="0">
                <a:latin typeface="Arial" panose="020B0604020202020204" pitchFamily="34" charset="0"/>
                <a:cs typeface="Arial" panose="020B0604020202020204" pitchFamily="34" charset="0"/>
              </a:rPr>
              <a:t>Sentiment </a:t>
            </a:r>
            <a:r>
              <a:rPr lang="fr-FR" sz="3200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fr-FR" sz="32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fr-FR" sz="3200" i="1" dirty="0">
                <a:latin typeface="Arial" panose="020B0604020202020204" pitchFamily="34" charset="0"/>
                <a:cs typeface="Arial" panose="020B0604020202020204" pitchFamily="34" charset="0"/>
              </a:rPr>
              <a:t>Ain, et al. 2017</a:t>
            </a:r>
            <a:r>
              <a:rPr lang="fr-FR" sz="3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2050" name="Picture 2" descr="Risultati immagini per Sentiment Analysi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34" b="6204"/>
          <a:stretch/>
        </p:blipFill>
        <p:spPr bwMode="auto">
          <a:xfrm>
            <a:off x="1509201" y="4077072"/>
            <a:ext cx="6306821" cy="201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683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490621" y="0"/>
            <a:ext cx="833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smtClean="0"/>
              <a:t>Case Study: Sentiment Analysis for Economy</a:t>
            </a:r>
            <a:endParaRPr lang="en-US" sz="3200" b="1" dirty="0"/>
          </a:p>
        </p:txBody>
      </p:sp>
      <p:sp>
        <p:nvSpPr>
          <p:cNvPr id="3" name="Segnaposto contenuto 2"/>
          <p:cNvSpPr>
            <a:spLocks noGrp="1"/>
          </p:cNvSpPr>
          <p:nvPr>
            <p:ph type="body" idx="1"/>
          </p:nvPr>
        </p:nvSpPr>
        <p:spPr>
          <a:xfrm>
            <a:off x="306000" y="702802"/>
            <a:ext cx="8532000" cy="5452397"/>
          </a:xfrm>
        </p:spPr>
        <p:txBody>
          <a:bodyPr/>
          <a:lstStyle/>
          <a:p>
            <a:r>
              <a:rPr lang="en-US" sz="2000" dirty="0" smtClean="0"/>
              <a:t>Nowadays more and more people are using Social Media platforms to find out news, to express their feelings and to share or debate opinions about virtually every possible topic</a:t>
            </a:r>
          </a:p>
          <a:p>
            <a:pPr lvl="1">
              <a:spcBef>
                <a:spcPts val="800"/>
              </a:spcBef>
            </a:pPr>
            <a:r>
              <a:rPr lang="en-US" sz="1800" dirty="0" smtClean="0"/>
              <a:t>The interest towards Social Media as a means for “measuring” public’s mood is </a:t>
            </a:r>
            <a:r>
              <a:rPr lang="en-US" sz="1800" dirty="0" smtClean="0">
                <a:solidFill>
                  <a:srgbClr val="C00000"/>
                </a:solidFill>
              </a:rPr>
              <a:t>still growing</a:t>
            </a:r>
          </a:p>
          <a:p>
            <a:pPr>
              <a:spcBef>
                <a:spcPts val="1800"/>
              </a:spcBef>
            </a:pPr>
            <a:r>
              <a:rPr lang="en-US" sz="2000" dirty="0" smtClean="0"/>
              <a:t>We are investigating whether social media messages may be successfully exploited to develop </a:t>
            </a:r>
            <a:r>
              <a:rPr lang="en-US" sz="2000" i="1" dirty="0" smtClean="0">
                <a:solidFill>
                  <a:srgbClr val="C00000"/>
                </a:solidFill>
              </a:rPr>
              <a:t>domain-specific</a:t>
            </a:r>
            <a:r>
              <a:rPr lang="en-US" sz="2000" dirty="0" smtClean="0">
                <a:solidFill>
                  <a:srgbClr val="C00000"/>
                </a:solidFill>
              </a:rPr>
              <a:t> sentiment indices</a:t>
            </a:r>
            <a:r>
              <a:rPr lang="en-US" sz="2000" dirty="0" smtClean="0"/>
              <a:t>. The aim is to assess the</a:t>
            </a:r>
            <a:r>
              <a:rPr lang="en-US" sz="2000" dirty="0" smtClean="0">
                <a:solidFill>
                  <a:srgbClr val="C00000"/>
                </a:solidFill>
              </a:rPr>
              <a:t> Italian mood about </a:t>
            </a:r>
            <a:r>
              <a:rPr lang="en-US" sz="2000" i="1" dirty="0" smtClean="0">
                <a:solidFill>
                  <a:srgbClr val="C00000"/>
                </a:solidFill>
              </a:rPr>
              <a:t>specific</a:t>
            </a:r>
            <a:r>
              <a:rPr lang="en-US" sz="2000" dirty="0" smtClean="0">
                <a:solidFill>
                  <a:srgbClr val="C00000"/>
                </a:solidFill>
              </a:rPr>
              <a:t> topics or aspects of life</a:t>
            </a:r>
            <a:r>
              <a:rPr lang="en-US" sz="2000" dirty="0" smtClean="0"/>
              <a:t>, e.g.</a:t>
            </a:r>
          </a:p>
          <a:p>
            <a:pPr lvl="1">
              <a:spcBef>
                <a:spcPts val="800"/>
              </a:spcBef>
            </a:pPr>
            <a:r>
              <a:rPr lang="en-US" sz="1800" dirty="0" smtClean="0"/>
              <a:t>the economic situation, the European Union, the migrants’ phenomenon, the terrorist threat, and so on</a:t>
            </a:r>
          </a:p>
          <a:p>
            <a:pPr>
              <a:spcBef>
                <a:spcPts val="1800"/>
              </a:spcBef>
            </a:pPr>
            <a:r>
              <a:rPr lang="en-US" sz="2000" dirty="0" smtClean="0"/>
              <a:t>These new indices would enable </a:t>
            </a:r>
            <a:r>
              <a:rPr lang="en-US" sz="2000" dirty="0" smtClean="0">
                <a:solidFill>
                  <a:srgbClr val="C00000"/>
                </a:solidFill>
              </a:rPr>
              <a:t>high-frequency</a:t>
            </a:r>
            <a:r>
              <a:rPr lang="en-US" sz="2000" dirty="0" smtClean="0"/>
              <a:t> (e.g. </a:t>
            </a:r>
            <a:r>
              <a:rPr lang="en-US" sz="2000" dirty="0" smtClean="0">
                <a:solidFill>
                  <a:srgbClr val="C00000"/>
                </a:solidFill>
              </a:rPr>
              <a:t>daily</a:t>
            </a:r>
            <a:r>
              <a:rPr lang="en-US" sz="2000" dirty="0" smtClean="0"/>
              <a:t>) measures of the Italian sentiment about phenomena which are of </a:t>
            </a:r>
            <a:r>
              <a:rPr lang="en-US" sz="2000" dirty="0" smtClean="0">
                <a:solidFill>
                  <a:srgbClr val="C00000"/>
                </a:solidFill>
              </a:rPr>
              <a:t>interest in Official Statistics</a:t>
            </a:r>
          </a:p>
          <a:p>
            <a:pPr>
              <a:spcBef>
                <a:spcPts val="1800"/>
              </a:spcBef>
            </a:pPr>
            <a:r>
              <a:rPr lang="en-US" sz="2000" dirty="0"/>
              <a:t>The hope is that such </a:t>
            </a:r>
            <a:r>
              <a:rPr lang="en-US" sz="2000" dirty="0" smtClean="0"/>
              <a:t>indices could either improve </a:t>
            </a:r>
            <a:r>
              <a:rPr lang="en-US" sz="2000" dirty="0"/>
              <a:t>the </a:t>
            </a:r>
            <a:r>
              <a:rPr lang="en-US" sz="2000" dirty="0" smtClean="0"/>
              <a:t>performance </a:t>
            </a:r>
            <a:r>
              <a:rPr lang="en-US" sz="2000" smtClean="0"/>
              <a:t>of </a:t>
            </a:r>
            <a:r>
              <a:rPr lang="en-US" sz="2000" smtClean="0"/>
              <a:t> </a:t>
            </a:r>
            <a:r>
              <a:rPr lang="en-US" sz="2000" dirty="0" smtClean="0"/>
              <a:t>forecasting </a:t>
            </a:r>
            <a:r>
              <a:rPr lang="en-US" sz="2000" dirty="0"/>
              <a:t>models, </a:t>
            </a:r>
            <a:r>
              <a:rPr lang="en-US" sz="2000" dirty="0" smtClean="0"/>
              <a:t>or enrich existing statistical products (e.g. the BES), or even be disseminated as </a:t>
            </a:r>
            <a:r>
              <a:rPr lang="en-US" sz="2000" dirty="0" smtClean="0">
                <a:solidFill>
                  <a:srgbClr val="C00000"/>
                </a:solidFill>
              </a:rPr>
              <a:t>new </a:t>
            </a:r>
            <a:r>
              <a:rPr lang="en-US" sz="2000" dirty="0">
                <a:solidFill>
                  <a:srgbClr val="C00000"/>
                </a:solidFill>
              </a:rPr>
              <a:t>statistical outputs in their own </a:t>
            </a:r>
            <a:r>
              <a:rPr lang="en-US" sz="2000" dirty="0" smtClean="0">
                <a:solidFill>
                  <a:srgbClr val="C00000"/>
                </a:solidFill>
              </a:rPr>
              <a:t>right</a:t>
            </a:r>
            <a:endParaRPr 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025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60648"/>
            <a:ext cx="8280920" cy="3024336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448050"/>
            <a:ext cx="828092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894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36" y="2348880"/>
            <a:ext cx="8568952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hape 53"/>
          <p:cNvSpPr txBox="1">
            <a:spLocks/>
          </p:cNvSpPr>
          <p:nvPr/>
        </p:nvSpPr>
        <p:spPr>
          <a:xfrm>
            <a:off x="395536" y="549594"/>
            <a:ext cx="8534152" cy="10069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miter lim="4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anchor="ctr"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indent="457200" algn="ctr"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0" indent="914400" algn="ctr"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0" indent="1371600" algn="ctr"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0" indent="1828800" algn="ctr"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5pPr>
            <a:lvl6pPr marL="2651760" indent="-365760">
              <a:spcBef>
                <a:spcPts val="700"/>
              </a:spcBef>
              <a:buSzPct val="100000"/>
              <a:buFont typeface="Arial"/>
              <a:buChar char="•"/>
              <a:defRPr sz="3200">
                <a:solidFill>
                  <a:schemeClr val="lt1"/>
                </a:solidFill>
                <a:latin typeface="+mn-lt"/>
                <a:ea typeface="+mn-ea"/>
                <a:cs typeface="+mn-cs"/>
                <a:sym typeface="Calibri"/>
              </a:defRPr>
            </a:lvl6pPr>
            <a:lvl7pPr marL="3108960" indent="-365760">
              <a:spcBef>
                <a:spcPts val="700"/>
              </a:spcBef>
              <a:buSzPct val="100000"/>
              <a:buFont typeface="Arial"/>
              <a:buChar char="•"/>
              <a:defRPr sz="3200">
                <a:solidFill>
                  <a:schemeClr val="lt1"/>
                </a:solidFill>
                <a:latin typeface="+mn-lt"/>
                <a:ea typeface="+mn-ea"/>
                <a:cs typeface="+mn-cs"/>
                <a:sym typeface="Calibri"/>
              </a:defRPr>
            </a:lvl7pPr>
            <a:lvl8pPr marL="3566159" indent="-365759">
              <a:spcBef>
                <a:spcPts val="700"/>
              </a:spcBef>
              <a:buSzPct val="100000"/>
              <a:buFont typeface="Arial"/>
              <a:buChar char="•"/>
              <a:defRPr sz="3200">
                <a:solidFill>
                  <a:schemeClr val="lt1"/>
                </a:solidFill>
                <a:latin typeface="+mn-lt"/>
                <a:ea typeface="+mn-ea"/>
                <a:cs typeface="+mn-cs"/>
                <a:sym typeface="Calibri"/>
              </a:defRPr>
            </a:lvl8pPr>
            <a:lvl9pPr marL="4023359" indent="-365759">
              <a:spcBef>
                <a:spcPts val="700"/>
              </a:spcBef>
              <a:buSzPct val="100000"/>
              <a:buFont typeface="Arial"/>
              <a:buChar char="•"/>
              <a:defRPr sz="3200">
                <a:solidFill>
                  <a:schemeClr val="lt1"/>
                </a:solidFill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r>
              <a:rPr lang="fr-FR" sz="3200" dirty="0">
                <a:latin typeface="Arial" panose="020B0604020202020204" pitchFamily="34" charset="0"/>
                <a:cs typeface="Arial" panose="020B0604020202020204" pitchFamily="34" charset="0"/>
              </a:rPr>
              <a:t>Sentiment </a:t>
            </a:r>
            <a:r>
              <a:rPr lang="fr-FR" sz="3200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fr-FR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3200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sz="3200" dirty="0">
                <a:latin typeface="Arial" panose="020B0604020202020204" pitchFamily="34" charset="0"/>
                <a:cs typeface="Arial" panose="020B0604020202020204" pitchFamily="34" charset="0"/>
              </a:rPr>
              <a:t> Feedback</a:t>
            </a:r>
          </a:p>
        </p:txBody>
      </p:sp>
      <p:sp>
        <p:nvSpPr>
          <p:cNvPr id="8" name="Shape 112"/>
          <p:cNvSpPr/>
          <p:nvPr/>
        </p:nvSpPr>
        <p:spPr>
          <a:xfrm>
            <a:off x="214313" y="6357937"/>
            <a:ext cx="8715375" cy="1589"/>
          </a:xfrm>
          <a:prstGeom prst="line">
            <a:avLst/>
          </a:prstGeom>
          <a:ln>
            <a:solidFill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9" name="Shape 113"/>
          <p:cNvSpPr/>
          <p:nvPr/>
        </p:nvSpPr>
        <p:spPr>
          <a:xfrm>
            <a:off x="214313" y="355600"/>
            <a:ext cx="8715375" cy="1588"/>
          </a:xfrm>
          <a:prstGeom prst="line">
            <a:avLst/>
          </a:prstGeom>
          <a:ln>
            <a:solidFill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8775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214313" y="6357937"/>
            <a:ext cx="8715375" cy="1589"/>
          </a:xfrm>
          <a:prstGeom prst="line">
            <a:avLst/>
          </a:prstGeom>
          <a:ln>
            <a:solidFill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214313" y="355600"/>
            <a:ext cx="8715375" cy="1588"/>
          </a:xfrm>
          <a:prstGeom prst="line">
            <a:avLst/>
          </a:prstGeom>
          <a:ln>
            <a:solidFill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0" name="Shape 118"/>
          <p:cNvSpPr/>
          <p:nvPr/>
        </p:nvSpPr>
        <p:spPr>
          <a:xfrm>
            <a:off x="468785" y="1924272"/>
            <a:ext cx="8397738" cy="4492776"/>
          </a:xfrm>
          <a:prstGeom prst="rect">
            <a:avLst/>
          </a:prstGeom>
          <a:solidFill>
            <a:srgbClr val="808080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1" smtClean="0"/>
              <a:t>These models </a:t>
            </a:r>
            <a:r>
              <a:rPr lang="en-US" sz="2400" b="1" dirty="0" smtClean="0"/>
              <a:t>are recursive auto-encoders which learn </a:t>
            </a:r>
            <a:r>
              <a:rPr lang="en-US" sz="2400" b="1" dirty="0" err="1" smtClean="0"/>
              <a:t>seman</a:t>
            </a:r>
            <a:r>
              <a:rPr lang="en-US" sz="2400" b="1" dirty="0" smtClean="0"/>
              <a:t>-</a:t>
            </a:r>
          </a:p>
          <a:p>
            <a:pPr algn="just"/>
            <a:r>
              <a:rPr lang="en-US" sz="2400" b="1" dirty="0"/>
              <a:t> </a:t>
            </a:r>
            <a:r>
              <a:rPr lang="en-US" sz="2400" b="1" dirty="0" smtClean="0"/>
              <a:t>      tic </a:t>
            </a:r>
            <a:r>
              <a:rPr lang="en-US" sz="2400" b="1" dirty="0"/>
              <a:t>vector representations </a:t>
            </a:r>
            <a:r>
              <a:rPr lang="en-US" sz="2400" b="1" dirty="0" smtClean="0"/>
              <a:t>of phrases</a:t>
            </a:r>
            <a:r>
              <a:rPr lang="en-US" sz="2400" b="1" dirty="0"/>
              <a:t>. Word indices (orange) </a:t>
            </a:r>
            <a:r>
              <a:rPr lang="en-US" sz="2400" b="1" dirty="0" smtClean="0"/>
              <a:t>   </a:t>
            </a:r>
          </a:p>
          <a:p>
            <a:pPr algn="just"/>
            <a:r>
              <a:rPr lang="en-US" sz="2400" b="1" dirty="0"/>
              <a:t> </a:t>
            </a:r>
            <a:r>
              <a:rPr lang="en-US" sz="2400" b="1" dirty="0" smtClean="0"/>
              <a:t>      are first </a:t>
            </a:r>
            <a:r>
              <a:rPr lang="en-US" sz="2400" b="1" dirty="0"/>
              <a:t>mapped into </a:t>
            </a:r>
            <a:r>
              <a:rPr lang="en-US" sz="2400" b="1" dirty="0" smtClean="0"/>
              <a:t>a semantic </a:t>
            </a:r>
            <a:r>
              <a:rPr lang="en-US" sz="2400" b="1" dirty="0"/>
              <a:t>vector space (blue).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 smtClean="0"/>
              <a:t>  Then </a:t>
            </a:r>
            <a:r>
              <a:rPr lang="en-US" sz="2400" b="1" dirty="0"/>
              <a:t>they </a:t>
            </a:r>
            <a:r>
              <a:rPr lang="en-US" sz="2400" b="1" dirty="0" smtClean="0"/>
              <a:t>are recursively</a:t>
            </a:r>
          </a:p>
          <a:p>
            <a:pPr algn="just"/>
            <a:r>
              <a:rPr lang="en-US" sz="2400" b="1" dirty="0"/>
              <a:t> </a:t>
            </a:r>
            <a:r>
              <a:rPr lang="en-US" sz="2400" b="1" dirty="0" smtClean="0"/>
              <a:t>      merged </a:t>
            </a:r>
            <a:r>
              <a:rPr lang="en-US" sz="2400" b="1" dirty="0"/>
              <a:t>by the same </a:t>
            </a:r>
            <a:r>
              <a:rPr lang="en-US" sz="2400" b="1" dirty="0" smtClean="0"/>
              <a:t>auto-</a:t>
            </a:r>
          </a:p>
          <a:p>
            <a:pPr algn="just"/>
            <a:r>
              <a:rPr lang="en-US" sz="2400" b="1" dirty="0"/>
              <a:t> </a:t>
            </a:r>
            <a:r>
              <a:rPr lang="en-US" sz="2400" b="1" dirty="0" smtClean="0"/>
              <a:t>      encoder </a:t>
            </a:r>
            <a:r>
              <a:rPr lang="en-US" sz="2400" b="1" dirty="0"/>
              <a:t>network </a:t>
            </a:r>
            <a:r>
              <a:rPr lang="en-US" sz="2400" b="1" dirty="0" smtClean="0"/>
              <a:t>into a </a:t>
            </a:r>
          </a:p>
          <a:p>
            <a:pPr algn="just"/>
            <a:r>
              <a:rPr lang="en-US" sz="2400" b="1" dirty="0"/>
              <a:t> </a:t>
            </a:r>
            <a:r>
              <a:rPr lang="en-US" sz="2400" b="1" dirty="0" smtClean="0"/>
              <a:t>      fixed length </a:t>
            </a:r>
            <a:r>
              <a:rPr lang="en-US" sz="2400" b="1" dirty="0"/>
              <a:t>sentence </a:t>
            </a:r>
            <a:endParaRPr lang="en-US" sz="2400" b="1" dirty="0" smtClean="0"/>
          </a:p>
          <a:p>
            <a:pPr algn="just"/>
            <a:r>
              <a:rPr lang="en-US" sz="2400" b="1" dirty="0"/>
              <a:t> </a:t>
            </a:r>
            <a:r>
              <a:rPr lang="en-US" sz="2400" b="1" dirty="0" smtClean="0"/>
              <a:t>      representation</a:t>
            </a:r>
            <a:r>
              <a:rPr lang="en-US" sz="2400" b="1" dirty="0"/>
              <a:t>. The </a:t>
            </a:r>
            <a:r>
              <a:rPr lang="en-US" sz="2400" b="1" dirty="0" smtClean="0"/>
              <a:t>vectors</a:t>
            </a:r>
          </a:p>
          <a:p>
            <a:pPr algn="just"/>
            <a:r>
              <a:rPr lang="en-US" sz="2400" b="1" dirty="0"/>
              <a:t> </a:t>
            </a:r>
            <a:r>
              <a:rPr lang="en-US" sz="2400" b="1" dirty="0" smtClean="0"/>
              <a:t>      at </a:t>
            </a:r>
            <a:r>
              <a:rPr lang="en-US" sz="2400" b="1" dirty="0"/>
              <a:t>each </a:t>
            </a:r>
            <a:r>
              <a:rPr lang="en-US" sz="2400" b="1" dirty="0" smtClean="0"/>
              <a:t>node are </a:t>
            </a:r>
            <a:r>
              <a:rPr lang="en-US" sz="2400" b="1" dirty="0"/>
              <a:t>used as </a:t>
            </a:r>
            <a:endParaRPr lang="en-US" sz="2400" b="1" dirty="0" smtClean="0"/>
          </a:p>
          <a:p>
            <a:pPr algn="just"/>
            <a:r>
              <a:rPr lang="en-US" sz="2400" b="1" dirty="0"/>
              <a:t> </a:t>
            </a:r>
            <a:r>
              <a:rPr lang="en-US" sz="2400" b="1" dirty="0" smtClean="0"/>
              <a:t>      features </a:t>
            </a:r>
            <a:r>
              <a:rPr lang="en-US" sz="2400" b="1" dirty="0"/>
              <a:t>to predict a </a:t>
            </a:r>
            <a:endParaRPr lang="en-US" sz="2400" b="1" dirty="0" smtClean="0"/>
          </a:p>
          <a:p>
            <a:pPr algn="just"/>
            <a:r>
              <a:rPr lang="en-US" sz="2400" b="1" dirty="0"/>
              <a:t> </a:t>
            </a:r>
            <a:r>
              <a:rPr lang="en-US" sz="2400" b="1" dirty="0" smtClean="0"/>
              <a:t>      distribution over text</a:t>
            </a:r>
          </a:p>
          <a:p>
            <a:pPr algn="just"/>
            <a:r>
              <a:rPr lang="en-US" sz="2400" b="1" dirty="0"/>
              <a:t> </a:t>
            </a:r>
            <a:r>
              <a:rPr lang="en-US" sz="2400" b="1" dirty="0" smtClean="0"/>
              <a:t>      </a:t>
            </a:r>
            <a:r>
              <a:rPr lang="it-IT" sz="2400" b="1" dirty="0" err="1" smtClean="0"/>
              <a:t>labels</a:t>
            </a:r>
            <a:r>
              <a:rPr lang="it-IT" sz="2400" b="1" dirty="0" smtClean="0"/>
              <a:t>.</a:t>
            </a:r>
            <a:endParaRPr lang="en-US" sz="2400" b="1" dirty="0"/>
          </a:p>
        </p:txBody>
      </p:sp>
      <p:sp>
        <p:nvSpPr>
          <p:cNvPr id="18" name="Shape 66"/>
          <p:cNvSpPr/>
          <p:nvPr/>
        </p:nvSpPr>
        <p:spPr>
          <a:xfrm>
            <a:off x="539551" y="476672"/>
            <a:ext cx="8286810" cy="129614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miter lim="4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anchor="ctr"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>
              <a:spcBef>
                <a:spcPts val="800"/>
              </a:spcBef>
            </a:pPr>
            <a:r>
              <a:rPr lang="it-IT" sz="3200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Recursive </a:t>
            </a:r>
            <a:r>
              <a:rPr lang="it-IT" sz="3200" b="1" err="1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Neural</a:t>
            </a:r>
            <a:r>
              <a:rPr lang="it-IT" sz="3200" b="1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 </a:t>
            </a:r>
            <a:r>
              <a:rPr lang="it-IT" sz="3200" b="1" smtClean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Networks </a:t>
            </a:r>
            <a:r>
              <a:rPr lang="it-IT" sz="3200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(</a:t>
            </a:r>
            <a:r>
              <a:rPr lang="it-IT" sz="3200" b="1" dirty="0" err="1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RecursiveNN</a:t>
            </a:r>
            <a:r>
              <a:rPr lang="it-IT" sz="3200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) (</a:t>
            </a:r>
            <a:r>
              <a:rPr lang="en-US" sz="3200" b="1" dirty="0" err="1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Socher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, R., et al., 2011b)</a:t>
            </a:r>
            <a:endParaRPr sz="3200" b="1" dirty="0">
              <a:solidFill>
                <a:srgbClr val="000000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68960"/>
            <a:ext cx="4254360" cy="3288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5539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214313" y="6357937"/>
            <a:ext cx="8715375" cy="1589"/>
          </a:xfrm>
          <a:prstGeom prst="line">
            <a:avLst/>
          </a:prstGeom>
          <a:ln>
            <a:solidFill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214313" y="355600"/>
            <a:ext cx="8715375" cy="1588"/>
          </a:xfrm>
          <a:prstGeom prst="line">
            <a:avLst/>
          </a:prstGeom>
          <a:ln>
            <a:solidFill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0" name="Shape 118"/>
          <p:cNvSpPr/>
          <p:nvPr/>
        </p:nvSpPr>
        <p:spPr>
          <a:xfrm>
            <a:off x="457200" y="1700808"/>
            <a:ext cx="8397738" cy="4492776"/>
          </a:xfrm>
          <a:prstGeom prst="rect">
            <a:avLst/>
          </a:prstGeom>
          <a:solidFill>
            <a:srgbClr val="808080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The Stanford Sentiment Treebank is the first </a:t>
            </a:r>
            <a:r>
              <a:rPr lang="en-US" sz="2400" b="1" dirty="0" smtClean="0"/>
              <a:t>corpus with </a:t>
            </a:r>
            <a:r>
              <a:rPr lang="en-US" sz="2400" b="1" dirty="0"/>
              <a:t>fully labeled parse trees that allows for </a:t>
            </a:r>
            <a:r>
              <a:rPr lang="en-US" sz="2400" b="1" dirty="0" smtClean="0"/>
              <a:t>a complete </a:t>
            </a:r>
            <a:r>
              <a:rPr lang="en-US" sz="2400" b="1" dirty="0"/>
              <a:t>analysis of the compositional effects </a:t>
            </a:r>
            <a:r>
              <a:rPr lang="en-US" sz="2400" b="1" dirty="0" smtClean="0"/>
              <a:t>of sentiment </a:t>
            </a:r>
            <a:r>
              <a:rPr lang="en-US" sz="2400" b="1" dirty="0"/>
              <a:t>in language. </a:t>
            </a:r>
            <a:endParaRPr lang="en-US" sz="24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u="sng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u="sng" dirty="0" smtClean="0"/>
              <a:t>RNTNs</a:t>
            </a:r>
            <a:r>
              <a:rPr lang="en-US" sz="2400" b="1" dirty="0" smtClean="0"/>
              <a:t> compute parent</a:t>
            </a:r>
          </a:p>
          <a:p>
            <a:r>
              <a:rPr lang="en-US" sz="2400" b="1" dirty="0"/>
              <a:t> </a:t>
            </a:r>
            <a:r>
              <a:rPr lang="en-US" sz="2400" b="1" dirty="0" smtClean="0"/>
              <a:t>    </a:t>
            </a:r>
            <a:r>
              <a:rPr lang="en-US" sz="2400" b="1" dirty="0"/>
              <a:t>vectors in a bottom </a:t>
            </a:r>
            <a:r>
              <a:rPr lang="en-US" sz="2400" b="1" dirty="0" smtClean="0"/>
              <a:t>up </a:t>
            </a:r>
          </a:p>
          <a:p>
            <a:r>
              <a:rPr lang="en-US" sz="2400" b="1" dirty="0"/>
              <a:t> </a:t>
            </a:r>
            <a:r>
              <a:rPr lang="en-US" sz="2400" b="1" dirty="0" smtClean="0"/>
              <a:t>    fashion </a:t>
            </a:r>
            <a:r>
              <a:rPr lang="en-US" sz="2400" b="1" dirty="0"/>
              <a:t>using a </a:t>
            </a:r>
            <a:r>
              <a:rPr lang="en-US" sz="2400" b="1" dirty="0" smtClean="0"/>
              <a:t>compo-</a:t>
            </a:r>
          </a:p>
          <a:p>
            <a:r>
              <a:rPr lang="en-US" sz="2400" b="1" dirty="0"/>
              <a:t> </a:t>
            </a:r>
            <a:r>
              <a:rPr lang="en-US" sz="2400" b="1" dirty="0" smtClean="0"/>
              <a:t>    </a:t>
            </a:r>
            <a:r>
              <a:rPr lang="en-US" sz="2400" b="1" dirty="0" err="1" smtClean="0"/>
              <a:t>sitionality</a:t>
            </a:r>
            <a:r>
              <a:rPr lang="en-US" sz="2400" b="1" dirty="0" smtClean="0"/>
              <a:t> function and </a:t>
            </a:r>
          </a:p>
          <a:p>
            <a:r>
              <a:rPr lang="en-US" sz="2400" b="1" dirty="0"/>
              <a:t> </a:t>
            </a:r>
            <a:r>
              <a:rPr lang="en-US" sz="2400" b="1" dirty="0" smtClean="0"/>
              <a:t>    use node vectors </a:t>
            </a:r>
            <a:r>
              <a:rPr lang="en-US" sz="2400" b="1" dirty="0"/>
              <a:t>as </a:t>
            </a:r>
            <a:endParaRPr lang="en-US" sz="2400" b="1" dirty="0" smtClean="0"/>
          </a:p>
          <a:p>
            <a:r>
              <a:rPr lang="en-US" sz="2400" b="1" dirty="0"/>
              <a:t> </a:t>
            </a:r>
            <a:r>
              <a:rPr lang="en-US" sz="2400" b="1" dirty="0" smtClean="0"/>
              <a:t>    features </a:t>
            </a:r>
            <a:r>
              <a:rPr lang="en-US" sz="2400" b="1" dirty="0"/>
              <a:t>for </a:t>
            </a:r>
            <a:r>
              <a:rPr lang="en-US" sz="2400" b="1" dirty="0" smtClean="0"/>
              <a:t>a </a:t>
            </a:r>
            <a:r>
              <a:rPr lang="en-US" sz="2400" b="1" dirty="0"/>
              <a:t>classifier </a:t>
            </a:r>
            <a:endParaRPr lang="en-US" sz="2400" b="1" dirty="0" smtClean="0"/>
          </a:p>
          <a:p>
            <a:r>
              <a:rPr lang="en-US" sz="2400" b="1" dirty="0"/>
              <a:t> </a:t>
            </a:r>
            <a:r>
              <a:rPr lang="en-US" sz="2400" b="1" dirty="0" smtClean="0"/>
              <a:t>    at </a:t>
            </a:r>
            <a:r>
              <a:rPr lang="en-US" sz="2400" b="1" dirty="0"/>
              <a:t>that node</a:t>
            </a:r>
            <a:r>
              <a:rPr lang="en-US" sz="2400" b="1" dirty="0" smtClean="0"/>
              <a:t>.</a:t>
            </a:r>
          </a:p>
          <a:p>
            <a:r>
              <a:rPr lang="en-US" sz="2400" dirty="0" smtClean="0"/>
              <a:t>   </a:t>
            </a:r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18" name="Shape 66"/>
          <p:cNvSpPr/>
          <p:nvPr/>
        </p:nvSpPr>
        <p:spPr>
          <a:xfrm>
            <a:off x="539551" y="476672"/>
            <a:ext cx="8286810" cy="11521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miter lim="4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anchor="ctr"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>
              <a:spcBef>
                <a:spcPts val="800"/>
              </a:spcBef>
            </a:pPr>
            <a:r>
              <a:rPr lang="it-IT" sz="3200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Recursive </a:t>
            </a:r>
            <a:r>
              <a:rPr lang="it-IT" sz="3200" b="1" dirty="0" err="1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Neural</a:t>
            </a:r>
            <a:r>
              <a:rPr lang="it-IT" sz="3200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 </a:t>
            </a:r>
            <a:r>
              <a:rPr lang="it-IT" sz="3200" b="1" dirty="0" err="1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Tensor</a:t>
            </a:r>
            <a:r>
              <a:rPr lang="it-IT" sz="3200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 Networks (RNTN) (</a:t>
            </a:r>
            <a:r>
              <a:rPr lang="en-US" sz="3200" b="1" dirty="0" err="1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Socher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, R., et al. 2013)</a:t>
            </a:r>
            <a:endParaRPr sz="3200" b="1" dirty="0">
              <a:solidFill>
                <a:srgbClr val="000000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3212976"/>
            <a:ext cx="5118457" cy="296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932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214313" y="6357937"/>
            <a:ext cx="8715375" cy="1589"/>
          </a:xfrm>
          <a:prstGeom prst="line">
            <a:avLst/>
          </a:prstGeom>
          <a:ln>
            <a:solidFill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214313" y="355600"/>
            <a:ext cx="8715375" cy="1588"/>
          </a:xfrm>
          <a:prstGeom prst="line">
            <a:avLst/>
          </a:prstGeom>
          <a:ln>
            <a:solidFill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0" name="Shape 118"/>
          <p:cNvSpPr/>
          <p:nvPr/>
        </p:nvSpPr>
        <p:spPr>
          <a:xfrm>
            <a:off x="428623" y="1412776"/>
            <a:ext cx="8397738" cy="4824536"/>
          </a:xfrm>
          <a:prstGeom prst="rect">
            <a:avLst/>
          </a:prstGeom>
          <a:solidFill>
            <a:srgbClr val="808080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RNTNS are very efficient in terms of constructing sentence representations.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/>
              <a:t>RNTNs capture </a:t>
            </a:r>
            <a:r>
              <a:rPr lang="en-US" sz="2400" b="1" dirty="0"/>
              <a:t>the semantics </a:t>
            </a:r>
            <a:r>
              <a:rPr lang="en-US" sz="2400" b="1" dirty="0" smtClean="0"/>
              <a:t>of a </a:t>
            </a:r>
            <a:r>
              <a:rPr lang="en-US" sz="2400" b="1" dirty="0"/>
              <a:t>sentence via a tree structure. Its performance heavily </a:t>
            </a:r>
            <a:r>
              <a:rPr lang="en-US" sz="2400" b="1" dirty="0" smtClean="0"/>
              <a:t>depends on </a:t>
            </a:r>
            <a:r>
              <a:rPr lang="en-US" sz="2400" b="1" dirty="0"/>
              <a:t>the performance of the textual tree construction</a:t>
            </a:r>
            <a:r>
              <a:rPr lang="en-US" sz="2400" b="1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</a:t>
            </a:r>
            <a:r>
              <a:rPr lang="en-US" sz="2400" b="1" dirty="0" smtClean="0"/>
              <a:t>onstructing </a:t>
            </a:r>
            <a:r>
              <a:rPr lang="en-US" sz="2400" b="1" dirty="0"/>
              <a:t>such a textual tree exhibits a </a:t>
            </a:r>
            <a:r>
              <a:rPr lang="en-US" sz="2400" b="1" dirty="0" smtClean="0"/>
              <a:t>time complexity </a:t>
            </a:r>
            <a:r>
              <a:rPr lang="en-US" sz="2400" b="1" dirty="0"/>
              <a:t>of at least O(n2), where n is the length of </a:t>
            </a:r>
            <a:r>
              <a:rPr lang="en-US" sz="2400" b="1" dirty="0" smtClean="0"/>
              <a:t>the </a:t>
            </a:r>
            <a:r>
              <a:rPr lang="it-IT" sz="2400" b="1" dirty="0" smtClean="0"/>
              <a:t>text.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 dirty="0" err="1" smtClean="0"/>
              <a:t>RNTNs</a:t>
            </a:r>
            <a:r>
              <a:rPr lang="it-IT" sz="2400" b="1" dirty="0" smtClean="0"/>
              <a:t> </a:t>
            </a:r>
            <a:r>
              <a:rPr lang="en-US" sz="2400" b="1" dirty="0" smtClean="0"/>
              <a:t>are </a:t>
            </a:r>
            <a:r>
              <a:rPr lang="en-US" sz="2400" b="1" dirty="0"/>
              <a:t>unsuitable </a:t>
            </a:r>
            <a:r>
              <a:rPr lang="en-US" sz="2400" b="1" dirty="0" smtClean="0"/>
              <a:t>for </a:t>
            </a:r>
            <a:r>
              <a:rPr lang="it-IT" sz="2400" b="1" dirty="0" err="1" smtClean="0"/>
              <a:t>modeling</a:t>
            </a:r>
            <a:r>
              <a:rPr lang="it-IT" sz="2400" b="1" dirty="0" smtClean="0"/>
              <a:t> </a:t>
            </a:r>
            <a:r>
              <a:rPr lang="it-IT" sz="2400" b="1" dirty="0"/>
              <a:t>long </a:t>
            </a:r>
            <a:r>
              <a:rPr lang="it-IT" sz="2400" b="1" dirty="0" err="1"/>
              <a:t>sentences</a:t>
            </a:r>
            <a:r>
              <a:rPr lang="it-IT" sz="2400" b="1" dirty="0"/>
              <a:t> or </a:t>
            </a:r>
            <a:r>
              <a:rPr lang="it-IT" sz="2400" b="1" dirty="0" err="1"/>
              <a:t>documents</a:t>
            </a:r>
            <a:r>
              <a:rPr lang="it-IT" sz="2400" b="1" dirty="0" smtClean="0"/>
              <a:t>.</a:t>
            </a:r>
          </a:p>
        </p:txBody>
      </p:sp>
      <p:sp>
        <p:nvSpPr>
          <p:cNvPr id="18" name="Shape 66"/>
          <p:cNvSpPr/>
          <p:nvPr/>
        </p:nvSpPr>
        <p:spPr>
          <a:xfrm>
            <a:off x="539551" y="476672"/>
            <a:ext cx="8286810" cy="7920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miter lim="4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anchor="ctr"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>
              <a:spcBef>
                <a:spcPts val="800"/>
              </a:spcBef>
            </a:pPr>
            <a:r>
              <a:rPr lang="it-IT" sz="3200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RNTN – </a:t>
            </a:r>
            <a:r>
              <a:rPr lang="it-IT" sz="3200" b="1" dirty="0" err="1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Upside</a:t>
            </a:r>
            <a:r>
              <a:rPr lang="it-IT" sz="3200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 and </a:t>
            </a:r>
            <a:r>
              <a:rPr lang="it-IT" sz="3200" b="1" dirty="0" err="1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Downside</a:t>
            </a:r>
            <a:endParaRPr sz="3200" b="1" dirty="0">
              <a:solidFill>
                <a:srgbClr val="000000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331915"/>
            <a:ext cx="3096344" cy="1905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428" y="4331915"/>
            <a:ext cx="3002803" cy="1905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8868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214313" y="6357937"/>
            <a:ext cx="8715375" cy="1589"/>
          </a:xfrm>
          <a:prstGeom prst="line">
            <a:avLst/>
          </a:prstGeom>
          <a:ln>
            <a:solidFill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214313" y="355600"/>
            <a:ext cx="8715375" cy="1588"/>
          </a:xfrm>
          <a:prstGeom prst="line">
            <a:avLst/>
          </a:prstGeom>
          <a:ln>
            <a:solidFill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0" name="Shape 118"/>
          <p:cNvSpPr/>
          <p:nvPr/>
        </p:nvSpPr>
        <p:spPr>
          <a:xfrm>
            <a:off x="457200" y="1700808"/>
            <a:ext cx="8397738" cy="449277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They adopt 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it-IT" sz="2200" smtClean="0">
                <a:latin typeface="Arial" panose="020B0604020202020204" pitchFamily="34" charset="0"/>
                <a:cs typeface="Arial" panose="020B0604020202020204" pitchFamily="34" charset="0"/>
              </a:rPr>
              <a:t>recurrent </a:t>
            </a: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it-IT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capture</a:t>
            </a:r>
            <a:r>
              <a:rPr lang="it-IT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contextual</a:t>
            </a:r>
            <a:r>
              <a:rPr lang="it-IT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  <a:r>
              <a:rPr lang="it-IT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far as possible when learning word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representations, which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may introduce considerably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less noise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compared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traditional window-based neural networks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bi-directional</a:t>
            </a: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recurrent structure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   of RCNNs. </a:t>
            </a:r>
          </a:p>
          <a:p>
            <a:endParaRPr lang="it-IT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RCNNs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exhibit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a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    time complexity of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    O(n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131" y="3202696"/>
            <a:ext cx="5355230" cy="299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hape 53"/>
          <p:cNvSpPr txBox="1">
            <a:spLocks/>
          </p:cNvSpPr>
          <p:nvPr/>
        </p:nvSpPr>
        <p:spPr>
          <a:xfrm>
            <a:off x="395536" y="549594"/>
            <a:ext cx="8534152" cy="10069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miter lim="4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anchor="ctr"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indent="457200" algn="ctr"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0" indent="914400" algn="ctr"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0" indent="1371600" algn="ctr"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0" indent="1828800" algn="ctr"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5pPr>
            <a:lvl6pPr marL="2651760" indent="-365760">
              <a:spcBef>
                <a:spcPts val="700"/>
              </a:spcBef>
              <a:buSzPct val="100000"/>
              <a:buFont typeface="Arial"/>
              <a:buChar char="•"/>
              <a:defRPr sz="3200">
                <a:solidFill>
                  <a:schemeClr val="lt1"/>
                </a:solidFill>
                <a:latin typeface="+mn-lt"/>
                <a:ea typeface="+mn-ea"/>
                <a:cs typeface="+mn-cs"/>
                <a:sym typeface="Calibri"/>
              </a:defRPr>
            </a:lvl6pPr>
            <a:lvl7pPr marL="3108960" indent="-365760">
              <a:spcBef>
                <a:spcPts val="700"/>
              </a:spcBef>
              <a:buSzPct val="100000"/>
              <a:buFont typeface="Arial"/>
              <a:buChar char="•"/>
              <a:defRPr sz="3200">
                <a:solidFill>
                  <a:schemeClr val="lt1"/>
                </a:solidFill>
                <a:latin typeface="+mn-lt"/>
                <a:ea typeface="+mn-ea"/>
                <a:cs typeface="+mn-cs"/>
                <a:sym typeface="Calibri"/>
              </a:defRPr>
            </a:lvl7pPr>
            <a:lvl8pPr marL="3566159" indent="-365759">
              <a:spcBef>
                <a:spcPts val="700"/>
              </a:spcBef>
              <a:buSzPct val="100000"/>
              <a:buFont typeface="Arial"/>
              <a:buChar char="•"/>
              <a:defRPr sz="3200">
                <a:solidFill>
                  <a:schemeClr val="lt1"/>
                </a:solidFill>
                <a:latin typeface="+mn-lt"/>
                <a:ea typeface="+mn-ea"/>
                <a:cs typeface="+mn-cs"/>
                <a:sym typeface="Calibri"/>
              </a:defRPr>
            </a:lvl8pPr>
            <a:lvl9pPr marL="4023359" indent="-365759">
              <a:spcBef>
                <a:spcPts val="700"/>
              </a:spcBef>
              <a:buSzPct val="100000"/>
              <a:buFont typeface="Arial"/>
              <a:buChar char="•"/>
              <a:defRPr sz="3200">
                <a:solidFill>
                  <a:schemeClr val="lt1"/>
                </a:solidFill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r>
              <a:rPr lang="fr-FR" sz="3200" dirty="0" err="1">
                <a:latin typeface="Arial" panose="020B0604020202020204" pitchFamily="34" charset="0"/>
                <a:cs typeface="Arial" panose="020B0604020202020204" pitchFamily="34" charset="0"/>
              </a:rPr>
              <a:t>Recurrent</a:t>
            </a:r>
            <a:r>
              <a:rPr lang="fr-FR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3200" dirty="0" err="1">
                <a:latin typeface="Arial" panose="020B0604020202020204" pitchFamily="34" charset="0"/>
                <a:cs typeface="Arial" panose="020B0604020202020204" pitchFamily="34" charset="0"/>
              </a:rPr>
              <a:t>Convolutional</a:t>
            </a:r>
            <a:r>
              <a:rPr lang="fr-FR" sz="3200" dirty="0">
                <a:latin typeface="Arial" panose="020B0604020202020204" pitchFamily="34" charset="0"/>
                <a:cs typeface="Arial" panose="020B0604020202020204" pitchFamily="34" charset="0"/>
              </a:rPr>
              <a:t> Neural Networks (RCNN) (</a:t>
            </a:r>
            <a:r>
              <a:rPr lang="fr-FR" sz="3200" i="1" dirty="0">
                <a:latin typeface="Arial" panose="020B0604020202020204" pitchFamily="34" charset="0"/>
                <a:cs typeface="Arial" panose="020B0604020202020204" pitchFamily="34" charset="0"/>
              </a:rPr>
              <a:t>Lai, S., et al.  2015</a:t>
            </a:r>
            <a:r>
              <a:rPr lang="fr-FR" sz="3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16263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214313" y="6357937"/>
            <a:ext cx="8715375" cy="1589"/>
          </a:xfrm>
          <a:prstGeom prst="line">
            <a:avLst/>
          </a:prstGeom>
          <a:ln>
            <a:solidFill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214313" y="355600"/>
            <a:ext cx="8715375" cy="1588"/>
          </a:xfrm>
          <a:prstGeom prst="line">
            <a:avLst/>
          </a:prstGeom>
          <a:ln>
            <a:solidFill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0" name="Shape 118"/>
          <p:cNvSpPr/>
          <p:nvPr/>
        </p:nvSpPr>
        <p:spPr>
          <a:xfrm>
            <a:off x="457200" y="1700808"/>
            <a:ext cx="8397738" cy="410445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RCNNs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exhibit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time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complexity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of 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O(n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which is linearly correlated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with the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length of the text length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7 </a:t>
            </a:r>
            <a:r>
              <a:rPr lang="it-IT" sz="2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equations</a:t>
            </a:r>
            <a:r>
              <a:rPr lang="it-IT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defining</a:t>
            </a:r>
            <a:r>
              <a:rPr lang="it-IT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it-IT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it-IT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the</a:t>
            </a:r>
          </a:p>
          <a:p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it-IT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it-IT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Network </a:t>
            </a:r>
            <a:r>
              <a:rPr lang="it-IT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topology</a:t>
            </a:r>
            <a:endParaRPr lang="it-IT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Input </a:t>
            </a:r>
            <a:r>
              <a:rPr lang="it-IT" sz="2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length</a:t>
            </a:r>
            <a:r>
              <a:rPr lang="it-IT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can be </a:t>
            </a:r>
            <a:r>
              <a:rPr lang="it-IT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variable</a:t>
            </a:r>
            <a:endParaRPr lang="it-IT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 smtClean="0"/>
          </a:p>
          <a:p>
            <a:endParaRPr lang="it-IT" sz="2400" dirty="0" smtClean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" r="3901"/>
          <a:stretch/>
        </p:blipFill>
        <p:spPr>
          <a:xfrm>
            <a:off x="4462450" y="2708920"/>
            <a:ext cx="4392488" cy="3449676"/>
          </a:xfrm>
          <a:prstGeom prst="rect">
            <a:avLst/>
          </a:prstGeom>
        </p:spPr>
      </p:pic>
      <p:sp>
        <p:nvSpPr>
          <p:cNvPr id="8" name="Shape 53"/>
          <p:cNvSpPr txBox="1">
            <a:spLocks/>
          </p:cNvSpPr>
          <p:nvPr/>
        </p:nvSpPr>
        <p:spPr>
          <a:xfrm>
            <a:off x="395536" y="549594"/>
            <a:ext cx="8534152" cy="10069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miter lim="4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anchor="ctr"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indent="457200" algn="ctr"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0" indent="914400" algn="ctr"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0" indent="1371600" algn="ctr"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0" indent="1828800" algn="ctr"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5pPr>
            <a:lvl6pPr marL="2651760" indent="-365760">
              <a:spcBef>
                <a:spcPts val="700"/>
              </a:spcBef>
              <a:buSzPct val="100000"/>
              <a:buFont typeface="Arial"/>
              <a:buChar char="•"/>
              <a:defRPr sz="3200">
                <a:solidFill>
                  <a:schemeClr val="lt1"/>
                </a:solidFill>
                <a:latin typeface="+mn-lt"/>
                <a:ea typeface="+mn-ea"/>
                <a:cs typeface="+mn-cs"/>
                <a:sym typeface="Calibri"/>
              </a:defRPr>
            </a:lvl6pPr>
            <a:lvl7pPr marL="3108960" indent="-365760">
              <a:spcBef>
                <a:spcPts val="700"/>
              </a:spcBef>
              <a:buSzPct val="100000"/>
              <a:buFont typeface="Arial"/>
              <a:buChar char="•"/>
              <a:defRPr sz="3200">
                <a:solidFill>
                  <a:schemeClr val="lt1"/>
                </a:solidFill>
                <a:latin typeface="+mn-lt"/>
                <a:ea typeface="+mn-ea"/>
                <a:cs typeface="+mn-cs"/>
                <a:sym typeface="Calibri"/>
              </a:defRPr>
            </a:lvl7pPr>
            <a:lvl8pPr marL="3566159" indent="-365759">
              <a:spcBef>
                <a:spcPts val="700"/>
              </a:spcBef>
              <a:buSzPct val="100000"/>
              <a:buFont typeface="Arial"/>
              <a:buChar char="•"/>
              <a:defRPr sz="3200">
                <a:solidFill>
                  <a:schemeClr val="lt1"/>
                </a:solidFill>
                <a:latin typeface="+mn-lt"/>
                <a:ea typeface="+mn-ea"/>
                <a:cs typeface="+mn-cs"/>
                <a:sym typeface="Calibri"/>
              </a:defRPr>
            </a:lvl8pPr>
            <a:lvl9pPr marL="4023359" indent="-365759">
              <a:spcBef>
                <a:spcPts val="700"/>
              </a:spcBef>
              <a:buSzPct val="100000"/>
              <a:buFont typeface="Arial"/>
              <a:buChar char="•"/>
              <a:defRPr sz="3200">
                <a:solidFill>
                  <a:schemeClr val="lt1"/>
                </a:solidFill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r>
              <a:rPr lang="fr-FR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RCNN Equations</a:t>
            </a:r>
            <a:endParaRPr lang="fr-FR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859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5" y="2276872"/>
            <a:ext cx="4861744" cy="3264530"/>
          </a:xfrm>
          <a:prstGeom prst="rect">
            <a:avLst/>
          </a:prstGeom>
        </p:spPr>
      </p:pic>
      <p:sp>
        <p:nvSpPr>
          <p:cNvPr id="112" name="Shape 112"/>
          <p:cNvSpPr/>
          <p:nvPr/>
        </p:nvSpPr>
        <p:spPr>
          <a:xfrm>
            <a:off x="214313" y="6357937"/>
            <a:ext cx="8715375" cy="1589"/>
          </a:xfrm>
          <a:prstGeom prst="line">
            <a:avLst/>
          </a:prstGeom>
          <a:ln>
            <a:solidFill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214313" y="355600"/>
            <a:ext cx="8715375" cy="1588"/>
          </a:xfrm>
          <a:prstGeom prst="line">
            <a:avLst/>
          </a:prstGeom>
          <a:ln>
            <a:solidFill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0" name="Shape 118"/>
          <p:cNvSpPr/>
          <p:nvPr/>
        </p:nvSpPr>
        <p:spPr>
          <a:xfrm>
            <a:off x="395536" y="1597317"/>
            <a:ext cx="8397738" cy="4704319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dirty="0" err="1" smtClean="0"/>
              <a:t>RCNNs</a:t>
            </a:r>
            <a:r>
              <a:rPr lang="it-IT" sz="2200" dirty="0" smtClean="0"/>
              <a:t> </a:t>
            </a:r>
            <a:r>
              <a:rPr lang="it-IT" sz="2200" dirty="0" err="1" smtClean="0"/>
              <a:t>empl</a:t>
            </a:r>
            <a:r>
              <a:rPr lang="en-US" sz="2200" dirty="0" smtClean="0"/>
              <a:t>oy </a:t>
            </a:r>
            <a:r>
              <a:rPr lang="en-US" sz="2200" dirty="0"/>
              <a:t>a max-pooling layer that automatically judges</a:t>
            </a:r>
          </a:p>
          <a:p>
            <a:r>
              <a:rPr lang="en-US" sz="2200" dirty="0" smtClean="0"/>
              <a:t>     which </a:t>
            </a:r>
            <a:r>
              <a:rPr lang="en-US" sz="2200" dirty="0"/>
              <a:t>words play key roles in text classification to capture</a:t>
            </a:r>
          </a:p>
          <a:p>
            <a:r>
              <a:rPr lang="en-US" sz="2200" dirty="0" smtClean="0"/>
              <a:t>     the </a:t>
            </a:r>
            <a:r>
              <a:rPr lang="en-US" sz="2200" dirty="0"/>
              <a:t>key components in texts</a:t>
            </a:r>
            <a:r>
              <a:rPr lang="en-US" sz="2200" dirty="0" smtClean="0"/>
              <a:t>.</a:t>
            </a:r>
          </a:p>
          <a:p>
            <a:endParaRPr lang="en-US" sz="22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dirty="0"/>
              <a:t>The </a:t>
            </a:r>
            <a:r>
              <a:rPr lang="it-IT" sz="2200" dirty="0" err="1"/>
              <a:t>most</a:t>
            </a:r>
            <a:r>
              <a:rPr lang="it-IT" sz="2200" dirty="0"/>
              <a:t> </a:t>
            </a:r>
            <a:r>
              <a:rPr lang="it-IT" sz="2200" dirty="0" err="1" smtClean="0"/>
              <a:t>important</a:t>
            </a:r>
            <a:r>
              <a:rPr lang="it-IT" sz="2200" dirty="0" smtClean="0"/>
              <a:t> </a:t>
            </a:r>
            <a:r>
              <a:rPr lang="en-US" sz="2200" dirty="0" smtClean="0"/>
              <a:t>words</a:t>
            </a:r>
          </a:p>
          <a:p>
            <a:r>
              <a:rPr lang="en-US" sz="2200" dirty="0"/>
              <a:t> </a:t>
            </a:r>
            <a:r>
              <a:rPr lang="en-US" sz="2200" dirty="0" smtClean="0"/>
              <a:t>    are </a:t>
            </a:r>
            <a:r>
              <a:rPr lang="en-US" sz="2200" dirty="0"/>
              <a:t>the information most </a:t>
            </a:r>
            <a:endParaRPr lang="en-US" sz="2200" dirty="0" smtClean="0"/>
          </a:p>
          <a:p>
            <a:r>
              <a:rPr lang="en-US" sz="2200" dirty="0"/>
              <a:t> </a:t>
            </a:r>
            <a:r>
              <a:rPr lang="en-US" sz="2200" dirty="0" smtClean="0"/>
              <a:t>    frequently </a:t>
            </a:r>
            <a:r>
              <a:rPr lang="en-US" sz="2200" dirty="0"/>
              <a:t>selected in </a:t>
            </a:r>
            <a:r>
              <a:rPr lang="en-US" sz="2200" dirty="0" smtClean="0"/>
              <a:t>the</a:t>
            </a:r>
          </a:p>
          <a:p>
            <a:r>
              <a:rPr lang="it-IT" sz="2200" dirty="0" smtClean="0"/>
              <a:t>     </a:t>
            </a:r>
            <a:r>
              <a:rPr lang="it-IT" sz="2200" dirty="0" err="1" smtClean="0"/>
              <a:t>max-pooling</a:t>
            </a:r>
            <a:r>
              <a:rPr lang="it-IT" sz="2200" dirty="0" smtClean="0"/>
              <a:t> </a:t>
            </a:r>
            <a:r>
              <a:rPr lang="it-IT" sz="2200" dirty="0" err="1" smtClean="0"/>
              <a:t>layer</a:t>
            </a:r>
            <a:r>
              <a:rPr lang="it-IT" sz="2200" dirty="0" smtClean="0"/>
              <a:t>.</a:t>
            </a:r>
          </a:p>
          <a:p>
            <a:endParaRPr lang="it-IT" sz="22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Contrary to </a:t>
            </a:r>
            <a:r>
              <a:rPr lang="en-US" sz="2200" dirty="0"/>
              <a:t>the most positive </a:t>
            </a:r>
            <a:endParaRPr lang="en-US" sz="2200" dirty="0" smtClean="0"/>
          </a:p>
          <a:p>
            <a:r>
              <a:rPr lang="en-US" sz="2200" dirty="0" smtClean="0"/>
              <a:t>     and </a:t>
            </a:r>
            <a:r>
              <a:rPr lang="en-US" sz="2200" dirty="0"/>
              <a:t>most negative phrases</a:t>
            </a:r>
          </a:p>
          <a:p>
            <a:r>
              <a:rPr lang="en-US" sz="2200" dirty="0" smtClean="0"/>
              <a:t>     in </a:t>
            </a:r>
            <a:r>
              <a:rPr lang="en-US" sz="2200" dirty="0"/>
              <a:t>RNTN, </a:t>
            </a:r>
            <a:r>
              <a:rPr lang="en-US" sz="2200" dirty="0" smtClean="0"/>
              <a:t>RCNN does </a:t>
            </a:r>
            <a:r>
              <a:rPr lang="en-US" sz="2200" dirty="0"/>
              <a:t>not rely </a:t>
            </a:r>
            <a:endParaRPr lang="en-US" sz="2200" dirty="0" smtClean="0"/>
          </a:p>
          <a:p>
            <a:r>
              <a:rPr lang="en-US" sz="2200" dirty="0"/>
              <a:t> </a:t>
            </a:r>
            <a:r>
              <a:rPr lang="en-US" sz="2200" dirty="0" smtClean="0"/>
              <a:t>    on a </a:t>
            </a:r>
            <a:r>
              <a:rPr lang="en-US" sz="2200" dirty="0"/>
              <a:t>syntactic </a:t>
            </a:r>
            <a:r>
              <a:rPr lang="en-US" sz="2200" dirty="0" smtClean="0"/>
              <a:t>parser, therefore</a:t>
            </a:r>
            <a:r>
              <a:rPr lang="en-US" sz="2200" dirty="0"/>
              <a:t>, the presented n-grams are not </a:t>
            </a:r>
            <a:r>
              <a:rPr lang="en-US" sz="2200" dirty="0" smtClean="0"/>
              <a:t>    </a:t>
            </a:r>
          </a:p>
          <a:p>
            <a:r>
              <a:rPr lang="en-US" sz="2200" dirty="0"/>
              <a:t> </a:t>
            </a:r>
            <a:r>
              <a:rPr lang="en-US" sz="2200" dirty="0" smtClean="0"/>
              <a:t>    typically </a:t>
            </a:r>
            <a:r>
              <a:rPr lang="en-US" sz="2200" dirty="0"/>
              <a:t>“phrases</a:t>
            </a:r>
            <a:r>
              <a:rPr lang="en-US" sz="2200" dirty="0" smtClean="0"/>
              <a:t>”.</a:t>
            </a:r>
            <a:endParaRPr lang="it-IT" sz="2400" b="1" dirty="0" smtClean="0"/>
          </a:p>
        </p:txBody>
      </p:sp>
      <p:sp>
        <p:nvSpPr>
          <p:cNvPr id="8" name="Shape 53"/>
          <p:cNvSpPr txBox="1">
            <a:spLocks/>
          </p:cNvSpPr>
          <p:nvPr/>
        </p:nvSpPr>
        <p:spPr>
          <a:xfrm>
            <a:off x="395536" y="549594"/>
            <a:ext cx="8534152" cy="10069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miter lim="4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anchor="ctr"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indent="457200" algn="ctr"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0" indent="914400" algn="ctr"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0" indent="1371600" algn="ctr"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0" indent="1828800" algn="ctr"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5pPr>
            <a:lvl6pPr marL="2651760" indent="-365760">
              <a:spcBef>
                <a:spcPts val="700"/>
              </a:spcBef>
              <a:buSzPct val="100000"/>
              <a:buFont typeface="Arial"/>
              <a:buChar char="•"/>
              <a:defRPr sz="3200">
                <a:solidFill>
                  <a:schemeClr val="lt1"/>
                </a:solidFill>
                <a:latin typeface="+mn-lt"/>
                <a:ea typeface="+mn-ea"/>
                <a:cs typeface="+mn-cs"/>
                <a:sym typeface="Calibri"/>
              </a:defRPr>
            </a:lvl6pPr>
            <a:lvl7pPr marL="3108960" indent="-365760">
              <a:spcBef>
                <a:spcPts val="700"/>
              </a:spcBef>
              <a:buSzPct val="100000"/>
              <a:buFont typeface="Arial"/>
              <a:buChar char="•"/>
              <a:defRPr sz="3200">
                <a:solidFill>
                  <a:schemeClr val="lt1"/>
                </a:solidFill>
                <a:latin typeface="+mn-lt"/>
                <a:ea typeface="+mn-ea"/>
                <a:cs typeface="+mn-cs"/>
                <a:sym typeface="Calibri"/>
              </a:defRPr>
            </a:lvl7pPr>
            <a:lvl8pPr marL="3566159" indent="-365759">
              <a:spcBef>
                <a:spcPts val="700"/>
              </a:spcBef>
              <a:buSzPct val="100000"/>
              <a:buFont typeface="Arial"/>
              <a:buChar char="•"/>
              <a:defRPr sz="3200">
                <a:solidFill>
                  <a:schemeClr val="lt1"/>
                </a:solidFill>
                <a:latin typeface="+mn-lt"/>
                <a:ea typeface="+mn-ea"/>
                <a:cs typeface="+mn-cs"/>
                <a:sym typeface="Calibri"/>
              </a:defRPr>
            </a:lvl8pPr>
            <a:lvl9pPr marL="4023359" indent="-365759">
              <a:spcBef>
                <a:spcPts val="700"/>
              </a:spcBef>
              <a:buSzPct val="100000"/>
              <a:buFont typeface="Arial"/>
              <a:buChar char="•"/>
              <a:defRPr sz="3200">
                <a:solidFill>
                  <a:schemeClr val="lt1"/>
                </a:solidFill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r>
              <a:rPr lang="fr-FR" sz="3200" dirty="0">
                <a:latin typeface="Arial" panose="020B0604020202020204" pitchFamily="34" charset="0"/>
                <a:cs typeface="Arial" panose="020B0604020202020204" pitchFamily="34" charset="0"/>
              </a:rPr>
              <a:t>RCNN: </a:t>
            </a:r>
            <a:r>
              <a:rPr lang="fr-FR" sz="3200" dirty="0" err="1"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r>
              <a:rPr lang="fr-FR" sz="3200" dirty="0">
                <a:latin typeface="Arial" panose="020B0604020202020204" pitchFamily="34" charset="0"/>
                <a:cs typeface="Arial" panose="020B0604020202020204" pitchFamily="34" charset="0"/>
              </a:rPr>
              <a:t> Extraction</a:t>
            </a:r>
          </a:p>
        </p:txBody>
      </p:sp>
    </p:spTree>
    <p:extLst>
      <p:ext uri="{BB962C8B-B14F-4D97-AF65-F5344CB8AC3E}">
        <p14:creationId xmlns:p14="http://schemas.microsoft.com/office/powerpoint/2010/main" val="1759914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214313" y="6357937"/>
            <a:ext cx="8715375" cy="1589"/>
          </a:xfrm>
          <a:prstGeom prst="line">
            <a:avLst/>
          </a:prstGeom>
          <a:ln>
            <a:solidFill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214313" y="355600"/>
            <a:ext cx="8715375" cy="1588"/>
          </a:xfrm>
          <a:prstGeom prst="line">
            <a:avLst/>
          </a:prstGeom>
          <a:ln>
            <a:solidFill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sldNum" sz="quarter" idx="2"/>
          </p:nvPr>
        </p:nvSpPr>
        <p:spPr>
          <a:xfrm>
            <a:off x="6553200" y="6472128"/>
            <a:ext cx="2133600" cy="2692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28</a:t>
            </a:fld>
            <a:endParaRPr sz="1200" dirty="0">
              <a:solidFill>
                <a:srgbClr val="888888"/>
              </a:solidFill>
            </a:endParaRPr>
          </a:p>
        </p:txBody>
      </p:sp>
      <p:sp>
        <p:nvSpPr>
          <p:cNvPr id="10" name="Shape 118"/>
          <p:cNvSpPr/>
          <p:nvPr/>
        </p:nvSpPr>
        <p:spPr>
          <a:xfrm>
            <a:off x="484087" y="1844824"/>
            <a:ext cx="8397738" cy="4513112"/>
          </a:xfrm>
          <a:prstGeom prst="rect">
            <a:avLst/>
          </a:prstGeom>
          <a:solidFill>
            <a:srgbClr val="808080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 dirty="0" err="1" smtClean="0"/>
              <a:t>RCNNs</a:t>
            </a:r>
            <a:r>
              <a:rPr lang="it-IT" sz="2400" b="1" dirty="0" smtClean="0"/>
              <a:t> </a:t>
            </a:r>
            <a:r>
              <a:rPr lang="it-IT" sz="2400" b="1" dirty="0" err="1" smtClean="0"/>
              <a:t>achieve</a:t>
            </a:r>
            <a:r>
              <a:rPr lang="it-IT" sz="2400" b="1" dirty="0" smtClean="0"/>
              <a:t> 85% of </a:t>
            </a:r>
            <a:r>
              <a:rPr lang="it-IT" sz="2400" b="1" dirty="0" err="1" smtClean="0"/>
              <a:t>accuracy</a:t>
            </a:r>
            <a:r>
              <a:rPr lang="it-IT" sz="2400" b="1" dirty="0" smtClean="0"/>
              <a:t> on a 1.6 mln </a:t>
            </a:r>
            <a:r>
              <a:rPr lang="it-IT" sz="2400" b="1" dirty="0" err="1" smtClean="0"/>
              <a:t>tweets</a:t>
            </a:r>
            <a:r>
              <a:rPr lang="it-IT" sz="2400" b="1" dirty="0" smtClean="0"/>
              <a:t> training set (800k positive and 800k negative) for the task of </a:t>
            </a:r>
            <a:r>
              <a:rPr lang="it-IT" sz="2400" b="1" dirty="0" err="1" smtClean="0"/>
              <a:t>Sentiment</a:t>
            </a:r>
            <a:r>
              <a:rPr lang="it-IT" sz="2400" b="1" dirty="0" smtClean="0"/>
              <a:t> Analysis. </a:t>
            </a:r>
            <a:r>
              <a:rPr lang="it-IT" sz="2400" b="1" dirty="0" err="1" smtClean="0"/>
              <a:t>This</a:t>
            </a:r>
            <a:r>
              <a:rPr lang="it-IT" sz="2400" b="1" dirty="0" smtClean="0"/>
              <a:t> </a:t>
            </a:r>
            <a:r>
              <a:rPr lang="it-IT" sz="2400" b="1" dirty="0" err="1" smtClean="0"/>
              <a:t>result</a:t>
            </a:r>
            <a:r>
              <a:rPr lang="it-IT" sz="2400" b="1" dirty="0" smtClean="0"/>
              <a:t> </a:t>
            </a:r>
            <a:r>
              <a:rPr lang="it-IT" sz="2400" b="1" dirty="0" err="1" smtClean="0"/>
              <a:t>is</a:t>
            </a:r>
            <a:r>
              <a:rPr lang="it-IT" sz="2400" b="1" dirty="0" smtClean="0"/>
              <a:t> «state-of-art» in </a:t>
            </a:r>
            <a:r>
              <a:rPr lang="it-IT" sz="2400" b="1" dirty="0" err="1" smtClean="0"/>
              <a:t>twitter</a:t>
            </a:r>
            <a:r>
              <a:rPr lang="it-IT" sz="2400" b="1" dirty="0" smtClean="0"/>
              <a:t> </a:t>
            </a:r>
            <a:r>
              <a:rPr lang="it-IT" sz="2400" b="1" dirty="0" err="1" smtClean="0"/>
              <a:t>sentiment</a:t>
            </a:r>
            <a:r>
              <a:rPr lang="it-IT" sz="2400" b="1" dirty="0" smtClean="0"/>
              <a:t> </a:t>
            </a:r>
            <a:r>
              <a:rPr lang="it-IT" sz="2400" b="1" dirty="0" err="1" smtClean="0"/>
              <a:t>classification</a:t>
            </a:r>
            <a:r>
              <a:rPr lang="it-IT" sz="2400" b="1" dirty="0" smtClean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 dirty="0" err="1" smtClean="0"/>
              <a:t>We</a:t>
            </a:r>
            <a:r>
              <a:rPr lang="it-IT" sz="2400" b="1" dirty="0" smtClean="0"/>
              <a:t> can </a:t>
            </a:r>
            <a:r>
              <a:rPr lang="it-IT" sz="2400" b="1" dirty="0" err="1" smtClean="0"/>
              <a:t>extract</a:t>
            </a:r>
            <a:r>
              <a:rPr lang="it-IT" sz="2400" b="1" dirty="0" smtClean="0"/>
              <a:t> </a:t>
            </a:r>
            <a:r>
              <a:rPr lang="it-IT" sz="2400" b="1" dirty="0" err="1" smtClean="0"/>
              <a:t>most</a:t>
            </a:r>
            <a:r>
              <a:rPr lang="it-IT" sz="2400" b="1" dirty="0" smtClean="0"/>
              <a:t> </a:t>
            </a:r>
            <a:r>
              <a:rPr lang="it-IT" sz="2400" b="1" dirty="0" err="1" smtClean="0"/>
              <a:t>significant</a:t>
            </a:r>
            <a:r>
              <a:rPr lang="it-IT" sz="2400" b="1" dirty="0" smtClean="0"/>
              <a:t> </a:t>
            </a:r>
            <a:r>
              <a:rPr lang="it-IT" sz="2400" b="1" dirty="0" err="1" smtClean="0"/>
              <a:t>keywords</a:t>
            </a:r>
            <a:r>
              <a:rPr lang="it-IT" sz="2400" b="1" dirty="0" smtClean="0"/>
              <a:t> and </a:t>
            </a:r>
            <a:r>
              <a:rPr lang="it-IT" sz="2400" b="1" dirty="0" err="1" smtClean="0"/>
              <a:t>summarize</a:t>
            </a:r>
            <a:endParaRPr lang="en-US" sz="2400" b="1" dirty="0" smtClean="0"/>
          </a:p>
          <a:p>
            <a:endParaRPr lang="en-US" sz="2400" b="1" dirty="0" smtClean="0"/>
          </a:p>
        </p:txBody>
      </p:sp>
      <p:sp>
        <p:nvSpPr>
          <p:cNvPr id="18" name="Shape 66"/>
          <p:cNvSpPr/>
          <p:nvPr/>
        </p:nvSpPr>
        <p:spPr>
          <a:xfrm>
            <a:off x="539551" y="476672"/>
            <a:ext cx="8286810" cy="1152128"/>
          </a:xfrm>
          <a:prstGeom prst="rect">
            <a:avLst/>
          </a:prstGeom>
          <a:gradFill>
            <a:gsLst>
              <a:gs pos="47000">
                <a:schemeClr val="bg1">
                  <a:lumMod val="75000"/>
                </a:schemeClr>
              </a:gs>
              <a:gs pos="13000">
                <a:schemeClr val="bg1">
                  <a:lumMod val="50000"/>
                </a:schemeClr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>
              <a:spcBef>
                <a:spcPts val="800"/>
              </a:spcBef>
            </a:pPr>
            <a:r>
              <a:rPr lang="it-IT" sz="3600" b="1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RCNN </a:t>
            </a:r>
            <a:r>
              <a:rPr lang="it-IT" sz="3600" b="1" dirty="0" err="1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applied</a:t>
            </a:r>
            <a:r>
              <a:rPr lang="it-IT" sz="3600" b="1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to social networks </a:t>
            </a:r>
            <a:r>
              <a:rPr lang="it-IT" sz="3600" b="1" dirty="0" err="1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Sentiment</a:t>
            </a:r>
            <a:r>
              <a:rPr lang="it-IT" sz="3600" b="1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Analysis: </a:t>
            </a:r>
            <a:r>
              <a:rPr lang="it-IT" sz="3600" b="1" dirty="0" err="1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Twitter</a:t>
            </a:r>
            <a:endParaRPr sz="3600" b="1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20" y="3752044"/>
            <a:ext cx="7812360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89254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214313" y="6357937"/>
            <a:ext cx="8715375" cy="1589"/>
          </a:xfrm>
          <a:prstGeom prst="line">
            <a:avLst/>
          </a:prstGeom>
          <a:ln>
            <a:solidFill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214313" y="355600"/>
            <a:ext cx="8715375" cy="1588"/>
          </a:xfrm>
          <a:prstGeom prst="line">
            <a:avLst/>
          </a:prstGeom>
          <a:ln>
            <a:solidFill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0" name="Shape 118"/>
          <p:cNvSpPr/>
          <p:nvPr/>
        </p:nvSpPr>
        <p:spPr>
          <a:xfrm>
            <a:off x="484087" y="1700808"/>
            <a:ext cx="8397738" cy="465712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Best </a:t>
            </a:r>
            <a:r>
              <a:rPr lang="it-IT" sz="2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keywords</a:t>
            </a:r>
            <a:r>
              <a:rPr lang="it-IT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lead</a:t>
            </a:r>
            <a:r>
              <a:rPr lang="it-IT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it-IT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best </a:t>
            </a:r>
            <a:r>
              <a:rPr lang="it-IT" sz="2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contextes</a:t>
            </a:r>
            <a:r>
              <a:rPr lang="it-IT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it-IT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---&gt;  </a:t>
            </a:r>
            <a:r>
              <a:rPr lang="it-IT" sz="2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Summarization</a:t>
            </a:r>
            <a:endParaRPr lang="en-US" sz="2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07" y="2197180"/>
            <a:ext cx="8286810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hape 53"/>
          <p:cNvSpPr txBox="1">
            <a:spLocks/>
          </p:cNvSpPr>
          <p:nvPr/>
        </p:nvSpPr>
        <p:spPr>
          <a:xfrm>
            <a:off x="395536" y="549594"/>
            <a:ext cx="8534152" cy="10069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miter lim="4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anchor="ctr"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indent="457200" algn="ctr"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0" indent="914400" algn="ctr"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0" indent="1371600" algn="ctr"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0" indent="1828800" algn="ctr"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5pPr>
            <a:lvl6pPr marL="2651760" indent="-365760">
              <a:spcBef>
                <a:spcPts val="700"/>
              </a:spcBef>
              <a:buSzPct val="100000"/>
              <a:buFont typeface="Arial"/>
              <a:buChar char="•"/>
              <a:defRPr sz="3200">
                <a:solidFill>
                  <a:schemeClr val="lt1"/>
                </a:solidFill>
                <a:latin typeface="+mn-lt"/>
                <a:ea typeface="+mn-ea"/>
                <a:cs typeface="+mn-cs"/>
                <a:sym typeface="Calibri"/>
              </a:defRPr>
            </a:lvl6pPr>
            <a:lvl7pPr marL="3108960" indent="-365760">
              <a:spcBef>
                <a:spcPts val="700"/>
              </a:spcBef>
              <a:buSzPct val="100000"/>
              <a:buFont typeface="Arial"/>
              <a:buChar char="•"/>
              <a:defRPr sz="3200">
                <a:solidFill>
                  <a:schemeClr val="lt1"/>
                </a:solidFill>
                <a:latin typeface="+mn-lt"/>
                <a:ea typeface="+mn-ea"/>
                <a:cs typeface="+mn-cs"/>
                <a:sym typeface="Calibri"/>
              </a:defRPr>
            </a:lvl7pPr>
            <a:lvl8pPr marL="3566159" indent="-365759">
              <a:spcBef>
                <a:spcPts val="700"/>
              </a:spcBef>
              <a:buSzPct val="100000"/>
              <a:buFont typeface="Arial"/>
              <a:buChar char="•"/>
              <a:defRPr sz="3200">
                <a:solidFill>
                  <a:schemeClr val="lt1"/>
                </a:solidFill>
                <a:latin typeface="+mn-lt"/>
                <a:ea typeface="+mn-ea"/>
                <a:cs typeface="+mn-cs"/>
                <a:sym typeface="Calibri"/>
              </a:defRPr>
            </a:lvl8pPr>
            <a:lvl9pPr marL="4023359" indent="-365759">
              <a:spcBef>
                <a:spcPts val="700"/>
              </a:spcBef>
              <a:buSzPct val="100000"/>
              <a:buFont typeface="Arial"/>
              <a:buChar char="•"/>
              <a:defRPr sz="3200">
                <a:solidFill>
                  <a:schemeClr val="lt1"/>
                </a:solidFill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RCNN applied to Extractive Text Summarization</a:t>
            </a:r>
          </a:p>
        </p:txBody>
      </p:sp>
    </p:spTree>
    <p:extLst>
      <p:ext uri="{BB962C8B-B14F-4D97-AF65-F5344CB8AC3E}">
        <p14:creationId xmlns:p14="http://schemas.microsoft.com/office/powerpoint/2010/main" val="139223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/>
          <p:cNvGrpSpPr/>
          <p:nvPr/>
        </p:nvGrpSpPr>
        <p:grpSpPr>
          <a:xfrm>
            <a:off x="3134199" y="1745234"/>
            <a:ext cx="1917239" cy="830997"/>
            <a:chOff x="3134199" y="1694432"/>
            <a:chExt cx="1917239" cy="830997"/>
          </a:xfrm>
        </p:grpSpPr>
        <p:pic>
          <p:nvPicPr>
            <p:cNvPr id="51" name="Immagine 5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4199" y="1777746"/>
              <a:ext cx="664369" cy="664369"/>
            </a:xfrm>
            <a:prstGeom prst="rect">
              <a:avLst/>
            </a:prstGeom>
          </p:spPr>
        </p:pic>
        <p:sp>
          <p:nvSpPr>
            <p:cNvPr id="52" name="CasellaDiTesto 51"/>
            <p:cNvSpPr txBox="1"/>
            <p:nvPr/>
          </p:nvSpPr>
          <p:spPr>
            <a:xfrm>
              <a:off x="3754405" y="1694432"/>
              <a:ext cx="129703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5F5F5F"/>
                  </a:solidFill>
                  <a:latin typeface="Calibri" panose="020F0502020204030204" pitchFamily="34" charset="0"/>
                </a:rPr>
                <a:t>‘Social Mood</a:t>
              </a:r>
            </a:p>
            <a:p>
              <a:r>
                <a:rPr lang="en-US" sz="1600" dirty="0" smtClean="0">
                  <a:solidFill>
                    <a:srgbClr val="5F5F5F"/>
                  </a:solidFill>
                  <a:latin typeface="Calibri" panose="020F0502020204030204" pitchFamily="34" charset="0"/>
                </a:rPr>
                <a:t>on Economy’</a:t>
              </a:r>
            </a:p>
            <a:p>
              <a:r>
                <a:rPr lang="en-US" sz="1600" dirty="0" smtClean="0">
                  <a:solidFill>
                    <a:srgbClr val="5F5F5F"/>
                  </a:solidFill>
                  <a:latin typeface="Calibri" panose="020F0502020204030204" pitchFamily="34" charset="0"/>
                </a:rPr>
                <a:t>Filter</a:t>
              </a:r>
              <a:endParaRPr lang="en-US" sz="1600" dirty="0">
                <a:solidFill>
                  <a:srgbClr val="5F5F5F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53" name="Gruppo 52"/>
          <p:cNvGrpSpPr/>
          <p:nvPr/>
        </p:nvGrpSpPr>
        <p:grpSpPr>
          <a:xfrm>
            <a:off x="299935" y="707848"/>
            <a:ext cx="1909245" cy="1016318"/>
            <a:chOff x="776008" y="694499"/>
            <a:chExt cx="1909245" cy="1016318"/>
          </a:xfrm>
        </p:grpSpPr>
        <p:pic>
          <p:nvPicPr>
            <p:cNvPr id="54" name="Immagine 5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008" y="694499"/>
              <a:ext cx="1356836" cy="1016318"/>
            </a:xfrm>
            <a:prstGeom prst="rect">
              <a:avLst/>
            </a:prstGeom>
          </p:spPr>
        </p:pic>
        <p:sp>
          <p:nvSpPr>
            <p:cNvPr id="55" name="CasellaDiTesto 54"/>
            <p:cNvSpPr txBox="1"/>
            <p:nvPr/>
          </p:nvSpPr>
          <p:spPr>
            <a:xfrm>
              <a:off x="1791134" y="787159"/>
              <a:ext cx="89411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</a:rPr>
                <a:t>Twitter</a:t>
              </a:r>
            </a:p>
            <a:p>
              <a:r>
                <a:rPr lang="en-US" sz="1600" b="1" dirty="0" smtClean="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</a:rPr>
                <a:t>Public</a:t>
              </a:r>
            </a:p>
            <a:p>
              <a:r>
                <a:rPr lang="en-US" sz="1600" b="1" dirty="0" smtClean="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</a:rPr>
                <a:t>Stream</a:t>
              </a:r>
              <a:endParaRPr lang="en-US" sz="16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6" name="Rettangolo arrotondato 55"/>
            <p:cNvSpPr/>
            <p:nvPr/>
          </p:nvSpPr>
          <p:spPr>
            <a:xfrm>
              <a:off x="932154" y="721133"/>
              <a:ext cx="1753099" cy="923657"/>
            </a:xfrm>
            <a:prstGeom prst="roundRect">
              <a:avLst/>
            </a:prstGeom>
            <a:noFill/>
            <a:ln w="15875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uppo 56"/>
          <p:cNvGrpSpPr/>
          <p:nvPr/>
        </p:nvGrpSpPr>
        <p:grpSpPr>
          <a:xfrm>
            <a:off x="439296" y="2162006"/>
            <a:ext cx="1683791" cy="938390"/>
            <a:chOff x="941032" y="1964506"/>
            <a:chExt cx="1683791" cy="938390"/>
          </a:xfrm>
        </p:grpSpPr>
        <p:pic>
          <p:nvPicPr>
            <p:cNvPr id="58" name="Immagine 5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7716" y="2028402"/>
              <a:ext cx="673418" cy="830104"/>
            </a:xfrm>
            <a:prstGeom prst="rect">
              <a:avLst/>
            </a:prstGeom>
          </p:spPr>
        </p:pic>
        <p:sp>
          <p:nvSpPr>
            <p:cNvPr id="59" name="CasellaDiTesto 58"/>
            <p:cNvSpPr txBox="1"/>
            <p:nvPr/>
          </p:nvSpPr>
          <p:spPr>
            <a:xfrm>
              <a:off x="1732994" y="2274177"/>
              <a:ext cx="8829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</a:rPr>
                <a:t>Filtering</a:t>
              </a:r>
              <a:endParaRPr lang="en-US" sz="16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0" name="Rettangolo arrotondato 59"/>
            <p:cNvSpPr/>
            <p:nvPr/>
          </p:nvSpPr>
          <p:spPr>
            <a:xfrm>
              <a:off x="941032" y="1964506"/>
              <a:ext cx="1683791" cy="938390"/>
            </a:xfrm>
            <a:prstGeom prst="roundRect">
              <a:avLst/>
            </a:prstGeom>
            <a:noFill/>
            <a:ln w="15875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uppo 60"/>
          <p:cNvGrpSpPr/>
          <p:nvPr/>
        </p:nvGrpSpPr>
        <p:grpSpPr>
          <a:xfrm>
            <a:off x="373374" y="3639948"/>
            <a:ext cx="1780123" cy="1143900"/>
            <a:chOff x="631630" y="3810174"/>
            <a:chExt cx="1780123" cy="1143900"/>
          </a:xfrm>
        </p:grpSpPr>
        <p:pic>
          <p:nvPicPr>
            <p:cNvPr id="62" name="Immagine 6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006" y="3877446"/>
              <a:ext cx="1055370" cy="693420"/>
            </a:xfrm>
            <a:prstGeom prst="rect">
              <a:avLst/>
            </a:prstGeom>
          </p:spPr>
        </p:pic>
        <p:sp>
          <p:nvSpPr>
            <p:cNvPr id="63" name="CasellaDiTesto 62"/>
            <p:cNvSpPr txBox="1"/>
            <p:nvPr/>
          </p:nvSpPr>
          <p:spPr>
            <a:xfrm>
              <a:off x="656776" y="4570866"/>
              <a:ext cx="1746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</a:rPr>
                <a:t>Sentiment Scoring</a:t>
              </a:r>
              <a:endParaRPr lang="en-US" sz="16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4" name="Rettangolo arrotondato 63"/>
            <p:cNvSpPr/>
            <p:nvPr/>
          </p:nvSpPr>
          <p:spPr>
            <a:xfrm>
              <a:off x="631630" y="3810174"/>
              <a:ext cx="1780123" cy="1143900"/>
            </a:xfrm>
            <a:prstGeom prst="roundRect">
              <a:avLst/>
            </a:prstGeom>
            <a:noFill/>
            <a:ln w="15875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uppo 64"/>
          <p:cNvGrpSpPr/>
          <p:nvPr/>
        </p:nvGrpSpPr>
        <p:grpSpPr>
          <a:xfrm>
            <a:off x="3029390" y="4579390"/>
            <a:ext cx="1676401" cy="1479228"/>
            <a:chOff x="2952089" y="2902896"/>
            <a:chExt cx="1676401" cy="1479228"/>
          </a:xfrm>
        </p:grpSpPr>
        <p:pic>
          <p:nvPicPr>
            <p:cNvPr id="66" name="Immagine 6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2074" y="3172245"/>
              <a:ext cx="1163165" cy="1141159"/>
            </a:xfrm>
            <a:prstGeom prst="rect">
              <a:avLst/>
            </a:prstGeom>
          </p:spPr>
        </p:pic>
        <p:sp>
          <p:nvSpPr>
            <p:cNvPr id="67" name="CasellaDiTesto 66"/>
            <p:cNvSpPr txBox="1"/>
            <p:nvPr/>
          </p:nvSpPr>
          <p:spPr>
            <a:xfrm>
              <a:off x="3338899" y="2929530"/>
              <a:ext cx="10642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</a:rPr>
                <a:t>Clustering</a:t>
              </a:r>
              <a:endParaRPr lang="en-US" sz="16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8" name="Rettangolo arrotondato 67"/>
            <p:cNvSpPr/>
            <p:nvPr/>
          </p:nvSpPr>
          <p:spPr>
            <a:xfrm>
              <a:off x="2952089" y="2902896"/>
              <a:ext cx="1676401" cy="1479228"/>
            </a:xfrm>
            <a:prstGeom prst="roundRect">
              <a:avLst/>
            </a:prstGeom>
            <a:noFill/>
            <a:ln w="15875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uppo 68"/>
          <p:cNvGrpSpPr/>
          <p:nvPr/>
        </p:nvGrpSpPr>
        <p:grpSpPr>
          <a:xfrm>
            <a:off x="5681597" y="4543189"/>
            <a:ext cx="1660125" cy="1551629"/>
            <a:chOff x="4918229" y="4391002"/>
            <a:chExt cx="1660125" cy="1551629"/>
          </a:xfrm>
        </p:grpSpPr>
        <p:pic>
          <p:nvPicPr>
            <p:cNvPr id="70" name="Immagine 6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3529" y="4573577"/>
              <a:ext cx="1089524" cy="72495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71" name="CasellaDiTesto 70"/>
            <p:cNvSpPr txBox="1"/>
            <p:nvPr/>
          </p:nvSpPr>
          <p:spPr>
            <a:xfrm>
              <a:off x="5113042" y="5342150"/>
              <a:ext cx="13034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</a:rPr>
                <a:t>Daily Index</a:t>
              </a:r>
            </a:p>
            <a:p>
              <a:pPr algn="ctr"/>
              <a:r>
                <a:rPr lang="en-US" sz="1600" b="1" dirty="0" smtClean="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</a:rPr>
                <a:t>Computation</a:t>
              </a:r>
              <a:endParaRPr lang="en-US" sz="16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2" name="Rettangolo arrotondato 71"/>
            <p:cNvSpPr/>
            <p:nvPr/>
          </p:nvSpPr>
          <p:spPr>
            <a:xfrm>
              <a:off x="4918229" y="4391002"/>
              <a:ext cx="1660125" cy="1551629"/>
            </a:xfrm>
            <a:prstGeom prst="roundRect">
              <a:avLst/>
            </a:prstGeom>
            <a:noFill/>
            <a:ln w="15875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uppo 72"/>
          <p:cNvGrpSpPr/>
          <p:nvPr/>
        </p:nvGrpSpPr>
        <p:grpSpPr>
          <a:xfrm>
            <a:off x="6959630" y="2284433"/>
            <a:ext cx="1975140" cy="1371439"/>
            <a:chOff x="6405124" y="2271071"/>
            <a:chExt cx="1975140" cy="1371439"/>
          </a:xfrm>
        </p:grpSpPr>
        <p:pic>
          <p:nvPicPr>
            <p:cNvPr id="74" name="Immagine 7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405124" y="2271071"/>
              <a:ext cx="1905000" cy="1263650"/>
            </a:xfrm>
            <a:prstGeom prst="rect">
              <a:avLst/>
            </a:prstGeom>
          </p:spPr>
        </p:pic>
        <p:sp>
          <p:nvSpPr>
            <p:cNvPr id="75" name="CasellaDiTesto 74"/>
            <p:cNvSpPr txBox="1"/>
            <p:nvPr/>
          </p:nvSpPr>
          <p:spPr>
            <a:xfrm>
              <a:off x="6491064" y="3268084"/>
              <a:ext cx="1889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</a:rPr>
                <a:t>Surveillance System</a:t>
              </a:r>
            </a:p>
          </p:txBody>
        </p:sp>
        <p:sp>
          <p:nvSpPr>
            <p:cNvPr id="76" name="Rettangolo arrotondato 75"/>
            <p:cNvSpPr/>
            <p:nvPr/>
          </p:nvSpPr>
          <p:spPr>
            <a:xfrm>
              <a:off x="6423765" y="2455679"/>
              <a:ext cx="1956499" cy="1186831"/>
            </a:xfrm>
            <a:prstGeom prst="roundRect">
              <a:avLst/>
            </a:prstGeom>
            <a:noFill/>
            <a:ln w="15875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Freccia in giù 76"/>
          <p:cNvSpPr/>
          <p:nvPr/>
        </p:nvSpPr>
        <p:spPr>
          <a:xfrm>
            <a:off x="1117586" y="1768556"/>
            <a:ext cx="353845" cy="288381"/>
          </a:xfrm>
          <a:prstGeom prst="downArrow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ccia in giù 77"/>
          <p:cNvSpPr/>
          <p:nvPr/>
        </p:nvSpPr>
        <p:spPr>
          <a:xfrm>
            <a:off x="1117586" y="3215091"/>
            <a:ext cx="353845" cy="288381"/>
          </a:xfrm>
          <a:prstGeom prst="downArrow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ccia in giù 78"/>
          <p:cNvSpPr/>
          <p:nvPr/>
        </p:nvSpPr>
        <p:spPr>
          <a:xfrm rot="18200059">
            <a:off x="2395372" y="4728769"/>
            <a:ext cx="353845" cy="288381"/>
          </a:xfrm>
          <a:prstGeom prst="downArrow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Connettore 2 79"/>
          <p:cNvCxnSpPr/>
          <p:nvPr/>
        </p:nvCxnSpPr>
        <p:spPr>
          <a:xfrm flipH="1">
            <a:off x="2347714" y="2234780"/>
            <a:ext cx="697333" cy="42312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uppo 2"/>
          <p:cNvGrpSpPr/>
          <p:nvPr/>
        </p:nvGrpSpPr>
        <p:grpSpPr>
          <a:xfrm>
            <a:off x="3164536" y="3123338"/>
            <a:ext cx="1969438" cy="858906"/>
            <a:chOff x="3164536" y="3072536"/>
            <a:chExt cx="1969438" cy="858906"/>
          </a:xfrm>
        </p:grpSpPr>
        <p:pic>
          <p:nvPicPr>
            <p:cNvPr id="85" name="Immagine 84"/>
            <p:cNvPicPr>
              <a:picLocks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4536" y="3072536"/>
              <a:ext cx="968121" cy="754380"/>
            </a:xfrm>
            <a:prstGeom prst="rect">
              <a:avLst/>
            </a:prstGeom>
          </p:spPr>
        </p:pic>
        <p:sp>
          <p:nvSpPr>
            <p:cNvPr id="83" name="CasellaDiTesto 82"/>
            <p:cNvSpPr txBox="1"/>
            <p:nvPr/>
          </p:nvSpPr>
          <p:spPr>
            <a:xfrm>
              <a:off x="4070975" y="3100445"/>
              <a:ext cx="10629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4D4D4D"/>
                  </a:solidFill>
                  <a:latin typeface="Calibri" panose="020F0502020204030204" pitchFamily="34" charset="0"/>
                </a:rPr>
                <a:t>Italian</a:t>
              </a:r>
            </a:p>
            <a:p>
              <a:r>
                <a:rPr lang="en-US" sz="1600" dirty="0" smtClean="0">
                  <a:solidFill>
                    <a:srgbClr val="4D4D4D"/>
                  </a:solidFill>
                  <a:latin typeface="Calibri" panose="020F0502020204030204" pitchFamily="34" charset="0"/>
                </a:rPr>
                <a:t>Sentiment</a:t>
              </a:r>
            </a:p>
            <a:p>
              <a:r>
                <a:rPr lang="en-US" sz="1600" dirty="0" smtClean="0">
                  <a:solidFill>
                    <a:srgbClr val="4D4D4D"/>
                  </a:solidFill>
                  <a:latin typeface="Calibri" panose="020F0502020204030204" pitchFamily="34" charset="0"/>
                </a:rPr>
                <a:t>Lexicon</a:t>
              </a:r>
            </a:p>
          </p:txBody>
        </p:sp>
      </p:grpSp>
      <p:cxnSp>
        <p:nvCxnSpPr>
          <p:cNvPr id="86" name="Connettore 2 85"/>
          <p:cNvCxnSpPr/>
          <p:nvPr/>
        </p:nvCxnSpPr>
        <p:spPr>
          <a:xfrm flipH="1">
            <a:off x="2354603" y="3638711"/>
            <a:ext cx="697333" cy="42312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Freccia in giù 86"/>
          <p:cNvSpPr/>
          <p:nvPr/>
        </p:nvSpPr>
        <p:spPr>
          <a:xfrm rot="16200000">
            <a:off x="5018707" y="5120972"/>
            <a:ext cx="353845" cy="288381"/>
          </a:xfrm>
          <a:prstGeom prst="downArrow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ccia circolare a destra 87"/>
          <p:cNvSpPr/>
          <p:nvPr/>
        </p:nvSpPr>
        <p:spPr>
          <a:xfrm rot="2286422" flipV="1">
            <a:off x="6153395" y="3205250"/>
            <a:ext cx="385707" cy="1146302"/>
          </a:xfrm>
          <a:prstGeom prst="curvedRightArrow">
            <a:avLst>
              <a:gd name="adj1" fmla="val 41797"/>
              <a:gd name="adj2" fmla="val 86351"/>
              <a:gd name="adj3" fmla="val 43150"/>
            </a:avLst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9" name="Freccia circolare a destra 88"/>
          <p:cNvSpPr/>
          <p:nvPr/>
        </p:nvSpPr>
        <p:spPr>
          <a:xfrm rot="1922266" flipH="1">
            <a:off x="7963768" y="3825873"/>
            <a:ext cx="385707" cy="1146302"/>
          </a:xfrm>
          <a:prstGeom prst="curvedRightArrow">
            <a:avLst>
              <a:gd name="adj1" fmla="val 41797"/>
              <a:gd name="adj2" fmla="val 86351"/>
              <a:gd name="adj3" fmla="val 43150"/>
            </a:avLst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0" name="Gruppo 89"/>
          <p:cNvGrpSpPr/>
          <p:nvPr/>
        </p:nvGrpSpPr>
        <p:grpSpPr>
          <a:xfrm>
            <a:off x="6511659" y="3873742"/>
            <a:ext cx="1496303" cy="1014597"/>
            <a:chOff x="6511659" y="3822940"/>
            <a:chExt cx="1496303" cy="1014597"/>
          </a:xfrm>
        </p:grpSpPr>
        <p:sp>
          <p:nvSpPr>
            <p:cNvPr id="91" name="Ovale 90"/>
            <p:cNvSpPr/>
            <p:nvPr/>
          </p:nvSpPr>
          <p:spPr>
            <a:xfrm>
              <a:off x="6902676" y="4758337"/>
              <a:ext cx="72000" cy="79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allout 1 91"/>
            <p:cNvSpPr/>
            <p:nvPr/>
          </p:nvSpPr>
          <p:spPr>
            <a:xfrm>
              <a:off x="6511659" y="3822940"/>
              <a:ext cx="1496303" cy="476598"/>
            </a:xfrm>
            <a:prstGeom prst="borderCallout1">
              <a:avLst>
                <a:gd name="adj1" fmla="val 100710"/>
                <a:gd name="adj2" fmla="val 48441"/>
                <a:gd name="adj3" fmla="val 181421"/>
                <a:gd name="adj4" fmla="val 35592"/>
              </a:avLst>
            </a:prstGeom>
            <a:noFill/>
            <a:ln w="12700">
              <a:solidFill>
                <a:srgbClr val="FF0000"/>
              </a:solidFill>
              <a:tailEnd type="stealt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FF0000"/>
                  </a:solidFill>
                  <a:latin typeface="Calibri" panose="020F0502020204030204" pitchFamily="34" charset="0"/>
                </a:rPr>
                <a:t>Outlier Detection</a:t>
              </a:r>
            </a:p>
            <a:p>
              <a:pPr algn="ctr"/>
              <a:r>
                <a:rPr lang="en-US" sz="1400" dirty="0" smtClean="0">
                  <a:solidFill>
                    <a:srgbClr val="FF0000"/>
                  </a:solidFill>
                  <a:latin typeface="Calibri" panose="020F0502020204030204" pitchFamily="34" charset="0"/>
                </a:rPr>
                <a:t>and Imputation</a:t>
              </a:r>
            </a:p>
          </p:txBody>
        </p:sp>
      </p:grpSp>
      <p:sp>
        <p:nvSpPr>
          <p:cNvPr id="94" name="Titolo 1"/>
          <p:cNvSpPr>
            <a:spLocks noGrp="1"/>
          </p:cNvSpPr>
          <p:nvPr>
            <p:ph type="title"/>
          </p:nvPr>
        </p:nvSpPr>
        <p:spPr>
          <a:xfrm>
            <a:off x="810000" y="0"/>
            <a:ext cx="752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Processing Pipeline at a Glance</a:t>
            </a:r>
            <a:endParaRPr lang="en-US" sz="3200" b="1" dirty="0"/>
          </a:p>
        </p:txBody>
      </p:sp>
      <p:sp>
        <p:nvSpPr>
          <p:cNvPr id="44" name="CasellaDiTesto 43"/>
          <p:cNvSpPr txBox="1"/>
          <p:nvPr/>
        </p:nvSpPr>
        <p:spPr>
          <a:xfrm>
            <a:off x="6516216" y="6273226"/>
            <a:ext cx="239379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Author: Diego </a:t>
            </a:r>
            <a:r>
              <a:rPr kumimoji="0" lang="it-IT" sz="1800" b="1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Zardetto</a:t>
            </a:r>
            <a:endParaRPr kumimoji="0" lang="it-IT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7036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214313" y="6357937"/>
            <a:ext cx="8715375" cy="1589"/>
          </a:xfrm>
          <a:prstGeom prst="line">
            <a:avLst/>
          </a:prstGeom>
          <a:ln>
            <a:solidFill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214313" y="355600"/>
            <a:ext cx="8715375" cy="1588"/>
          </a:xfrm>
          <a:prstGeom prst="line">
            <a:avLst/>
          </a:prstGeom>
          <a:ln>
            <a:solidFill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0" name="Shape 118"/>
          <p:cNvSpPr/>
          <p:nvPr/>
        </p:nvSpPr>
        <p:spPr>
          <a:xfrm>
            <a:off x="484087" y="1700808"/>
            <a:ext cx="8397738" cy="465712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Thanks</a:t>
            </a:r>
            <a:r>
              <a:rPr lang="it-IT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it-IT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word </a:t>
            </a:r>
            <a:r>
              <a:rPr lang="it-IT" sz="2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embeddings</a:t>
            </a:r>
            <a:r>
              <a:rPr lang="it-IT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semantics</a:t>
            </a:r>
            <a:r>
              <a:rPr lang="it-IT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RNNs</a:t>
            </a:r>
            <a:r>
              <a:rPr lang="it-IT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can </a:t>
            </a:r>
            <a:r>
              <a:rPr lang="it-IT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recognize</a:t>
            </a:r>
            <a:r>
              <a:rPr lang="it-IT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nagations</a:t>
            </a:r>
            <a:r>
              <a:rPr lang="it-IT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it-IT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complex</a:t>
            </a:r>
            <a:r>
              <a:rPr lang="it-IT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forms</a:t>
            </a:r>
            <a:r>
              <a:rPr lang="it-IT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sz="2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it-IT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utterances</a:t>
            </a:r>
            <a:r>
              <a:rPr lang="it-IT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45" y="2493708"/>
            <a:ext cx="8490933" cy="3751627"/>
          </a:xfrm>
          <a:prstGeom prst="rect">
            <a:avLst/>
          </a:prstGeom>
        </p:spPr>
      </p:pic>
      <p:sp>
        <p:nvSpPr>
          <p:cNvPr id="8" name="Shape 53"/>
          <p:cNvSpPr txBox="1">
            <a:spLocks/>
          </p:cNvSpPr>
          <p:nvPr/>
        </p:nvSpPr>
        <p:spPr>
          <a:xfrm>
            <a:off x="395536" y="549594"/>
            <a:ext cx="8534152" cy="10069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miter lim="4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anchor="ctr"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indent="457200" algn="ctr"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0" indent="914400" algn="ctr"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0" indent="1371600" algn="ctr"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0" indent="1828800" algn="ctr"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5pPr>
            <a:lvl6pPr marL="2651760" indent="-365760">
              <a:spcBef>
                <a:spcPts val="700"/>
              </a:spcBef>
              <a:buSzPct val="100000"/>
              <a:buFont typeface="Arial"/>
              <a:buChar char="•"/>
              <a:defRPr sz="3200">
                <a:solidFill>
                  <a:schemeClr val="lt1"/>
                </a:solidFill>
                <a:latin typeface="+mn-lt"/>
                <a:ea typeface="+mn-ea"/>
                <a:cs typeface="+mn-cs"/>
                <a:sym typeface="Calibri"/>
              </a:defRPr>
            </a:lvl6pPr>
            <a:lvl7pPr marL="3108960" indent="-365760">
              <a:spcBef>
                <a:spcPts val="700"/>
              </a:spcBef>
              <a:buSzPct val="100000"/>
              <a:buFont typeface="Arial"/>
              <a:buChar char="•"/>
              <a:defRPr sz="3200">
                <a:solidFill>
                  <a:schemeClr val="lt1"/>
                </a:solidFill>
                <a:latin typeface="+mn-lt"/>
                <a:ea typeface="+mn-ea"/>
                <a:cs typeface="+mn-cs"/>
                <a:sym typeface="Calibri"/>
              </a:defRPr>
            </a:lvl7pPr>
            <a:lvl8pPr marL="3566159" indent="-365759">
              <a:spcBef>
                <a:spcPts val="700"/>
              </a:spcBef>
              <a:buSzPct val="100000"/>
              <a:buFont typeface="Arial"/>
              <a:buChar char="•"/>
              <a:defRPr sz="3200">
                <a:solidFill>
                  <a:schemeClr val="lt1"/>
                </a:solidFill>
                <a:latin typeface="+mn-lt"/>
                <a:ea typeface="+mn-ea"/>
                <a:cs typeface="+mn-cs"/>
                <a:sym typeface="Calibri"/>
              </a:defRPr>
            </a:lvl8pPr>
            <a:lvl9pPr marL="4023359" indent="-365759">
              <a:spcBef>
                <a:spcPts val="700"/>
              </a:spcBef>
              <a:buSzPct val="100000"/>
              <a:buFont typeface="Arial"/>
              <a:buChar char="•"/>
              <a:defRPr sz="3200">
                <a:solidFill>
                  <a:schemeClr val="lt1"/>
                </a:solidFill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Recurrent Neural Networks are able to understand negations and other things</a:t>
            </a:r>
          </a:p>
        </p:txBody>
      </p:sp>
    </p:spTree>
    <p:extLst>
      <p:ext uri="{BB962C8B-B14F-4D97-AF65-F5344CB8AC3E}">
        <p14:creationId xmlns:p14="http://schemas.microsoft.com/office/powerpoint/2010/main" val="576721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66"/>
          <p:cNvSpPr/>
          <p:nvPr/>
        </p:nvSpPr>
        <p:spPr>
          <a:xfrm>
            <a:off x="539552" y="188640"/>
            <a:ext cx="8286810" cy="10801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miter lim="4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anchor="ctr"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>
              <a:spcBef>
                <a:spcPts val="800"/>
              </a:spcBef>
            </a:pPr>
            <a:endParaRPr lang="it-IT" sz="3200" b="1" dirty="0" smtClean="0">
              <a:solidFill>
                <a:srgbClr val="000000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</a:endParaRPr>
          </a:p>
          <a:p>
            <a:pPr algn="ctr">
              <a:spcBef>
                <a:spcPts val="800"/>
              </a:spcBef>
            </a:pPr>
            <a:r>
              <a:rPr lang="it-IT" sz="3200" b="1" dirty="0" err="1" smtClean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Neural</a:t>
            </a:r>
            <a:r>
              <a:rPr lang="it-IT" sz="3200" b="1" dirty="0" smtClean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 </a:t>
            </a:r>
            <a:r>
              <a:rPr lang="it-IT" sz="3200" b="1" dirty="0" err="1" smtClean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Conversational</a:t>
            </a:r>
            <a:r>
              <a:rPr lang="it-IT" sz="3200" b="1" dirty="0" smtClean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 </a:t>
            </a:r>
            <a:r>
              <a:rPr lang="it-IT" sz="3200" b="1" dirty="0" err="1" smtClean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Models</a:t>
            </a:r>
            <a:r>
              <a:rPr lang="it-IT" sz="3200" b="1" dirty="0" smtClean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 </a:t>
            </a:r>
            <a:r>
              <a:rPr lang="it-IT" sz="3200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(</a:t>
            </a:r>
            <a:r>
              <a:rPr lang="fr-FR" sz="3200" b="1" dirty="0" err="1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Vinyals</a:t>
            </a:r>
            <a:r>
              <a:rPr lang="fr-FR" sz="3200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, </a:t>
            </a:r>
            <a:r>
              <a:rPr lang="fr-FR" sz="3200" b="1" dirty="0" smtClean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&amp; Le., 2015</a:t>
            </a:r>
            <a:r>
              <a:rPr lang="it-IT" sz="3200" b="1" dirty="0" smtClean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).</a:t>
            </a:r>
            <a:endParaRPr lang="en-US" sz="3200" b="1" dirty="0">
              <a:solidFill>
                <a:srgbClr val="000000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</a:endParaRPr>
          </a:p>
          <a:p>
            <a:pPr algn="ctr">
              <a:spcBef>
                <a:spcPts val="800"/>
              </a:spcBef>
            </a:pPr>
            <a:endParaRPr lang="it-IT" sz="3200" b="1" dirty="0" smtClean="0">
              <a:solidFill>
                <a:srgbClr val="000000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70" y="1340768"/>
            <a:ext cx="8661573" cy="2232248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707085"/>
            <a:ext cx="828681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9761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18"/>
          <p:cNvSpPr/>
          <p:nvPr/>
        </p:nvSpPr>
        <p:spPr>
          <a:xfrm>
            <a:off x="428624" y="1439755"/>
            <a:ext cx="8397738" cy="4801144"/>
          </a:xfrm>
          <a:prstGeom prst="rect">
            <a:avLst/>
          </a:prstGeom>
          <a:solidFill>
            <a:srgbClr val="808080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/>
          <a:p>
            <a:endParaRPr lang="en-US" sz="2400" b="1" dirty="0" smtClean="0"/>
          </a:p>
        </p:txBody>
      </p:sp>
      <p:sp>
        <p:nvSpPr>
          <p:cNvPr id="11" name="Shape 66"/>
          <p:cNvSpPr/>
          <p:nvPr/>
        </p:nvSpPr>
        <p:spPr>
          <a:xfrm>
            <a:off x="539552" y="188640"/>
            <a:ext cx="8286810" cy="93610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miter lim="4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anchor="ctr"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>
              <a:spcBef>
                <a:spcPts val="800"/>
              </a:spcBef>
            </a:pPr>
            <a:r>
              <a:rPr lang="fr-FR" sz="3200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Neural Machine Translation (</a:t>
            </a:r>
            <a:r>
              <a:rPr lang="fr-FR" sz="3200" b="1" dirty="0" err="1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Bahdanau</a:t>
            </a:r>
            <a:r>
              <a:rPr lang="fr-FR" sz="3200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, et., al., 2014).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62" y="3676428"/>
            <a:ext cx="7353300" cy="2416868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755576" y="1720840"/>
            <a:ext cx="78488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Neural machine translation (NMT) is an approach </a:t>
            </a:r>
            <a:r>
              <a:rPr lang="en-US" sz="2400" b="1" dirty="0" smtClean="0"/>
              <a:t>to “machine translation” that uses large ANN </a:t>
            </a:r>
            <a:r>
              <a:rPr lang="en-US" sz="2400" b="1" dirty="0"/>
              <a:t>to predict the likelihood of a sequence of words, typically modeling entire sentences in a single integrated </a:t>
            </a:r>
            <a:r>
              <a:rPr lang="en-US" sz="2400" b="1" dirty="0" smtClean="0"/>
              <a:t>model</a:t>
            </a:r>
            <a:r>
              <a:rPr lang="en-US" sz="2400" b="1" dirty="0"/>
              <a:t> </a:t>
            </a:r>
            <a:r>
              <a:rPr lang="it-IT" sz="2400" b="1" dirty="0"/>
              <a:t>(</a:t>
            </a:r>
            <a:r>
              <a:rPr lang="it-IT" sz="2400" b="1" dirty="0" err="1"/>
              <a:t>Bahdanau</a:t>
            </a:r>
            <a:r>
              <a:rPr lang="it-IT" sz="2400" b="1" dirty="0"/>
              <a:t> et al., 2014; </a:t>
            </a:r>
            <a:r>
              <a:rPr lang="it-IT" sz="2400" b="1" dirty="0" err="1"/>
              <a:t>Luong</a:t>
            </a:r>
            <a:r>
              <a:rPr lang="it-IT" sz="2400" b="1" dirty="0"/>
              <a:t> et Manning, 2016). </a:t>
            </a:r>
            <a:r>
              <a:rPr lang="en-US" sz="2400" b="1" dirty="0" smtClean="0"/>
              <a:t>.</a:t>
            </a:r>
            <a:endParaRPr lang="en-US" sz="2400" b="1" dirty="0"/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42655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214313" y="6357937"/>
            <a:ext cx="8715375" cy="1589"/>
          </a:xfrm>
          <a:prstGeom prst="line">
            <a:avLst/>
          </a:prstGeom>
          <a:ln>
            <a:solidFill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214313" y="355600"/>
            <a:ext cx="8715375" cy="1588"/>
          </a:xfrm>
          <a:prstGeom prst="line">
            <a:avLst/>
          </a:prstGeom>
          <a:ln>
            <a:solidFill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0" name="Shape 118"/>
          <p:cNvSpPr/>
          <p:nvPr/>
        </p:nvSpPr>
        <p:spPr>
          <a:xfrm>
            <a:off x="484087" y="1844824"/>
            <a:ext cx="8397738" cy="4513112"/>
          </a:xfrm>
          <a:prstGeom prst="rect">
            <a:avLst/>
          </a:prstGeom>
          <a:solidFill>
            <a:srgbClr val="808080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During the training stage, the RCNN achieves 84% of accuracy on a validation set (selected at the 20% of the original dataset). On a test set of 380 tweets (provided by </a:t>
            </a:r>
            <a:r>
              <a:rPr lang="en-US" sz="2400" b="1" dirty="0" err="1"/>
              <a:t>Semeval</a:t>
            </a:r>
            <a:r>
              <a:rPr lang="en-US" sz="2400" b="1" dirty="0"/>
              <a:t>), the model returns around 82% of accuracy on positive tweets and 78% of accuracy on negatives, with an </a:t>
            </a:r>
            <a:r>
              <a:rPr lang="en-US" sz="2400" b="1" dirty="0" err="1"/>
              <a:t>approximative</a:t>
            </a:r>
            <a:r>
              <a:rPr lang="en-US" sz="2400" b="1" dirty="0"/>
              <a:t> 80% overall on a mixed tweets set. </a:t>
            </a:r>
            <a:endParaRPr lang="en-US" sz="24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During the training we </a:t>
            </a:r>
            <a:endParaRPr lang="en-US" sz="2400" b="1" dirty="0" smtClean="0"/>
          </a:p>
          <a:p>
            <a:r>
              <a:rPr lang="en-US" sz="2400" b="1" dirty="0"/>
              <a:t> </a:t>
            </a:r>
            <a:r>
              <a:rPr lang="en-US" sz="2400" b="1" dirty="0" smtClean="0"/>
              <a:t>    determined </a:t>
            </a:r>
            <a:r>
              <a:rPr lang="en-US" sz="2400" b="1" dirty="0"/>
              <a:t>3.2 millions </a:t>
            </a:r>
            <a:endParaRPr lang="en-US" sz="2400" b="1" dirty="0" smtClean="0"/>
          </a:p>
          <a:p>
            <a:r>
              <a:rPr lang="en-US" sz="2400" b="1" dirty="0"/>
              <a:t> </a:t>
            </a:r>
            <a:r>
              <a:rPr lang="en-US" sz="2400" b="1" dirty="0" smtClean="0"/>
              <a:t>    of </a:t>
            </a:r>
            <a:r>
              <a:rPr lang="en-US" sz="2400" b="1" dirty="0"/>
              <a:t>keywords, namely 2 </a:t>
            </a:r>
            <a:r>
              <a:rPr lang="en-US" sz="2400" b="1" dirty="0" smtClean="0"/>
              <a:t>for</a:t>
            </a:r>
          </a:p>
          <a:p>
            <a:r>
              <a:rPr lang="en-US" sz="2400" b="1" dirty="0"/>
              <a:t> </a:t>
            </a:r>
            <a:r>
              <a:rPr lang="en-US" sz="2400" b="1" dirty="0" smtClean="0"/>
              <a:t>    </a:t>
            </a:r>
            <a:r>
              <a:rPr lang="en-US" sz="2400" b="1" dirty="0"/>
              <a:t>each tweet, the most </a:t>
            </a:r>
            <a:endParaRPr lang="en-US" sz="2400" b="1" dirty="0" smtClean="0"/>
          </a:p>
          <a:p>
            <a:r>
              <a:rPr lang="en-US" sz="2400" b="1" dirty="0"/>
              <a:t> </a:t>
            </a:r>
            <a:r>
              <a:rPr lang="en-US" sz="2400" b="1" dirty="0" smtClean="0"/>
              <a:t>    important </a:t>
            </a:r>
            <a:r>
              <a:rPr lang="en-US" sz="2400" b="1" dirty="0"/>
              <a:t>and the </a:t>
            </a:r>
            <a:r>
              <a:rPr lang="en-US" sz="2400" b="1" dirty="0" smtClean="0"/>
              <a:t>second</a:t>
            </a:r>
          </a:p>
          <a:p>
            <a:r>
              <a:rPr lang="en-US" sz="2400" b="1" dirty="0"/>
              <a:t> </a:t>
            </a:r>
            <a:r>
              <a:rPr lang="en-US" sz="2400" b="1" dirty="0" smtClean="0"/>
              <a:t>    </a:t>
            </a:r>
            <a:r>
              <a:rPr lang="en-US" sz="2400" b="1" dirty="0"/>
              <a:t>in order of </a:t>
            </a:r>
            <a:r>
              <a:rPr lang="en-US" sz="2400" b="1" dirty="0" err="1" smtClean="0"/>
              <a:t>signinificancy</a:t>
            </a:r>
            <a:r>
              <a:rPr lang="en-US" sz="2400" b="1" dirty="0"/>
              <a:t>. </a:t>
            </a:r>
            <a:endParaRPr lang="en-US" sz="2400" b="1" dirty="0" smtClean="0"/>
          </a:p>
          <a:p>
            <a:endParaRPr lang="en-US" sz="2400" b="1" dirty="0" smtClean="0"/>
          </a:p>
        </p:txBody>
      </p:sp>
      <p:sp>
        <p:nvSpPr>
          <p:cNvPr id="18" name="Shape 66"/>
          <p:cNvSpPr/>
          <p:nvPr/>
        </p:nvSpPr>
        <p:spPr>
          <a:xfrm>
            <a:off x="539551" y="476672"/>
            <a:ext cx="8286810" cy="11521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miter lim="4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anchor="ctr"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>
              <a:spcBef>
                <a:spcPts val="800"/>
              </a:spcBef>
            </a:pPr>
            <a:r>
              <a:rPr lang="it-IT" sz="2400" b="1" dirty="0" err="1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Multilingual</a:t>
            </a:r>
            <a:r>
              <a:rPr lang="it-IT" sz="2400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 </a:t>
            </a:r>
            <a:r>
              <a:rPr lang="it-IT" sz="2400" b="1" err="1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Sentiment</a:t>
            </a:r>
            <a:r>
              <a:rPr lang="it-IT" sz="2400" b="1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 </a:t>
            </a:r>
            <a:r>
              <a:rPr lang="it-IT" sz="2400" b="1" smtClean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Analysis </a:t>
            </a:r>
            <a:r>
              <a:rPr lang="it-IT" sz="2400" smtClean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(</a:t>
            </a:r>
            <a:r>
              <a:rPr lang="it-IT" sz="2400" smtClean="0">
                <a:solidFill>
                  <a:schemeClr val="tx1"/>
                </a:solidFill>
              </a:rPr>
              <a:t>Testi</a:t>
            </a:r>
            <a:r>
              <a:rPr lang="it-IT" sz="2400">
                <a:solidFill>
                  <a:schemeClr val="tx1"/>
                </a:solidFill>
              </a:rPr>
              <a:t>, M., Mercuri, A., &amp; Pugliese, F. Multilingual Sentiment Analysis. </a:t>
            </a:r>
            <a:r>
              <a:rPr lang="it-IT" sz="2400" i="1">
                <a:solidFill>
                  <a:schemeClr val="tx1"/>
                </a:solidFill>
              </a:rPr>
              <a:t>JADT’18</a:t>
            </a:r>
            <a:r>
              <a:rPr lang="it-IT" sz="2400">
                <a:solidFill>
                  <a:schemeClr val="tx1"/>
                </a:solidFill>
              </a:rPr>
              <a:t>, 780</a:t>
            </a:r>
            <a:r>
              <a:rPr lang="it-IT" sz="2400" smtClean="0">
                <a:solidFill>
                  <a:schemeClr val="tx1"/>
                </a:solidFill>
              </a:rPr>
              <a:t>.)</a:t>
            </a:r>
            <a:endParaRPr sz="2400" b="1" dirty="0">
              <a:solidFill>
                <a:schemeClr val="tx1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1" y="3789040"/>
            <a:ext cx="4474840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158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214313" y="6357937"/>
            <a:ext cx="8715375" cy="1589"/>
          </a:xfrm>
          <a:prstGeom prst="line">
            <a:avLst/>
          </a:prstGeom>
          <a:ln>
            <a:solidFill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214313" y="355600"/>
            <a:ext cx="8715375" cy="1588"/>
          </a:xfrm>
          <a:prstGeom prst="line">
            <a:avLst/>
          </a:prstGeom>
          <a:ln>
            <a:solidFill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8" name="Shape 66"/>
          <p:cNvSpPr/>
          <p:nvPr/>
        </p:nvSpPr>
        <p:spPr>
          <a:xfrm>
            <a:off x="539551" y="476672"/>
            <a:ext cx="8286810" cy="11521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miter lim="4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anchor="ctr"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>
              <a:spcBef>
                <a:spcPts val="800"/>
              </a:spcBef>
            </a:pPr>
            <a:r>
              <a:rPr lang="it-IT" sz="3200" b="1" dirty="0" err="1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Contextual</a:t>
            </a:r>
            <a:r>
              <a:rPr lang="it-IT" sz="3200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 </a:t>
            </a:r>
            <a:r>
              <a:rPr lang="it-IT" sz="3200" b="1" dirty="0" err="1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Translations</a:t>
            </a:r>
            <a:r>
              <a:rPr lang="it-IT" sz="3200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 Web-</a:t>
            </a:r>
            <a:r>
              <a:rPr lang="it-IT" sz="3200" b="1" dirty="0" err="1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sites</a:t>
            </a:r>
            <a:endParaRPr sz="3200" b="1" dirty="0">
              <a:solidFill>
                <a:srgbClr val="000000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1" y="1988840"/>
            <a:ext cx="8390137" cy="425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07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558761"/>
            <a:ext cx="8280920" cy="278130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79" y="1668922"/>
            <a:ext cx="7334250" cy="1933575"/>
          </a:xfrm>
          <a:prstGeom prst="rect">
            <a:avLst/>
          </a:prstGeom>
        </p:spPr>
      </p:pic>
      <p:sp>
        <p:nvSpPr>
          <p:cNvPr id="6" name="Shape 53"/>
          <p:cNvSpPr txBox="1">
            <a:spLocks/>
          </p:cNvSpPr>
          <p:nvPr/>
        </p:nvSpPr>
        <p:spPr>
          <a:xfrm>
            <a:off x="395536" y="549594"/>
            <a:ext cx="8534152" cy="10069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miter lim="4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anchor="ctr"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marL="0" indent="0" algn="ctr">
              <a:spcBef>
                <a:spcPts val="800"/>
              </a:spcBef>
              <a:buSzTx/>
              <a:buFontTx/>
              <a:buNone/>
              <a:defRPr sz="3200" b="1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defRPr>
            </a:lvl1pPr>
            <a:lvl2pPr marL="0" algn="ctr"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</a:defRPr>
            </a:lvl2pPr>
            <a:lvl3pPr marL="0" algn="ctr"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</a:defRPr>
            </a:lvl3pPr>
            <a:lvl4pPr marL="0" algn="ctr"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</a:defRPr>
            </a:lvl4pPr>
            <a:lvl5pPr marL="0" algn="ctr"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</a:defRPr>
            </a:lvl5pPr>
            <a:lvl6pPr marL="2651760" indent="-365760">
              <a:spcBef>
                <a:spcPts val="700"/>
              </a:spcBef>
              <a:buSzPct val="100000"/>
              <a:buFont typeface="Arial"/>
              <a:buChar char="•"/>
              <a:defRPr sz="3200"/>
            </a:lvl6pPr>
            <a:lvl7pPr marL="3108960" indent="-365760">
              <a:spcBef>
                <a:spcPts val="700"/>
              </a:spcBef>
              <a:buSzPct val="100000"/>
              <a:buFont typeface="Arial"/>
              <a:buChar char="•"/>
              <a:defRPr sz="3200"/>
            </a:lvl7pPr>
            <a:lvl8pPr marL="3566159" indent="-365759">
              <a:spcBef>
                <a:spcPts val="700"/>
              </a:spcBef>
              <a:buSzPct val="100000"/>
              <a:buFont typeface="Arial"/>
              <a:buChar char="•"/>
              <a:defRPr sz="3200"/>
            </a:lvl8pPr>
            <a:lvl9pPr marL="4023359" indent="-365759">
              <a:spcBef>
                <a:spcPts val="700"/>
              </a:spcBef>
              <a:buSzPct val="100000"/>
              <a:buFont typeface="Arial"/>
              <a:buChar char="•"/>
              <a:defRPr sz="3200"/>
            </a:lvl9pPr>
          </a:lstStyle>
          <a:p>
            <a:r>
              <a:rPr lang="en-US" dirty="0"/>
              <a:t>Neural Machine Translation</a:t>
            </a:r>
          </a:p>
        </p:txBody>
      </p:sp>
      <p:sp>
        <p:nvSpPr>
          <p:cNvPr id="8" name="Shape 112"/>
          <p:cNvSpPr/>
          <p:nvPr/>
        </p:nvSpPr>
        <p:spPr>
          <a:xfrm>
            <a:off x="214313" y="6357937"/>
            <a:ext cx="8715375" cy="1589"/>
          </a:xfrm>
          <a:prstGeom prst="line">
            <a:avLst/>
          </a:prstGeom>
          <a:ln>
            <a:solidFill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4" name="Shape 113"/>
          <p:cNvSpPr/>
          <p:nvPr/>
        </p:nvSpPr>
        <p:spPr>
          <a:xfrm>
            <a:off x="214313" y="355600"/>
            <a:ext cx="8715375" cy="1588"/>
          </a:xfrm>
          <a:prstGeom prst="line">
            <a:avLst/>
          </a:prstGeom>
          <a:ln>
            <a:solidFill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4702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66"/>
          <p:cNvSpPr/>
          <p:nvPr/>
        </p:nvSpPr>
        <p:spPr>
          <a:xfrm>
            <a:off x="539552" y="188640"/>
            <a:ext cx="8286810" cy="93610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miter lim="4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anchor="ctr"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>
              <a:spcBef>
                <a:spcPts val="800"/>
              </a:spcBef>
            </a:pPr>
            <a:r>
              <a:rPr lang="it-IT" sz="3200" b="1" dirty="0" err="1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Neural</a:t>
            </a:r>
            <a:r>
              <a:rPr lang="it-IT" sz="3200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 Machine </a:t>
            </a:r>
            <a:r>
              <a:rPr lang="it-IT" sz="3200" b="1" dirty="0" err="1" smtClean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Translation</a:t>
            </a:r>
            <a:endParaRPr sz="3200" b="1" dirty="0">
              <a:solidFill>
                <a:srgbClr val="000000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64" y="1720841"/>
            <a:ext cx="8064896" cy="2212216"/>
          </a:xfrm>
          <a:prstGeom prst="rect">
            <a:avLst/>
          </a:prstGeom>
        </p:spPr>
      </p:pic>
      <p:sp>
        <p:nvSpPr>
          <p:cNvPr id="5" name="Shape 118"/>
          <p:cNvSpPr/>
          <p:nvPr/>
        </p:nvSpPr>
        <p:spPr>
          <a:xfrm>
            <a:off x="428624" y="4221088"/>
            <a:ext cx="8397738" cy="2376264"/>
          </a:xfrm>
          <a:prstGeom prst="rect">
            <a:avLst/>
          </a:prstGeom>
          <a:solidFill>
            <a:srgbClr val="808080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We </a:t>
            </a:r>
            <a:r>
              <a:rPr lang="en-US" sz="2400" dirty="0"/>
              <a:t>have tested the English </a:t>
            </a:r>
            <a:r>
              <a:rPr lang="en-US" sz="2400" dirty="0" smtClean="0"/>
              <a:t>RCNN </a:t>
            </a:r>
            <a:r>
              <a:rPr lang="en-US" sz="2400" dirty="0"/>
              <a:t>model on the same </a:t>
            </a:r>
            <a:r>
              <a:rPr lang="en-US" sz="2400" dirty="0" err="1"/>
              <a:t>italian</a:t>
            </a:r>
            <a:r>
              <a:rPr lang="en-US" sz="2400" dirty="0"/>
              <a:t> SENTIPOLC 2016 test-set translated into English by our neural machine translation model. Results highlight a boost of performance : </a:t>
            </a:r>
            <a:r>
              <a:rPr lang="en-US" sz="2400" b="1" dirty="0"/>
              <a:t>78% </a:t>
            </a:r>
            <a:r>
              <a:rPr lang="en-US" sz="2400" dirty="0"/>
              <a:t>of accuracy on the test set versus the </a:t>
            </a:r>
            <a:r>
              <a:rPr lang="en-US" sz="2400" b="1" dirty="0"/>
              <a:t>43% </a:t>
            </a:r>
            <a:r>
              <a:rPr lang="en-US" sz="2400" dirty="0"/>
              <a:t>of the Italian trained RCNN model proving our strategy of stacking NMT and RCNN models is successful. </a:t>
            </a:r>
          </a:p>
        </p:txBody>
      </p:sp>
    </p:spTree>
    <p:extLst>
      <p:ext uri="{BB962C8B-B14F-4D97-AF65-F5344CB8AC3E}">
        <p14:creationId xmlns:p14="http://schemas.microsoft.com/office/powerpoint/2010/main" val="119615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/>
          <p:nvPr/>
        </p:nvSpPr>
        <p:spPr>
          <a:xfrm>
            <a:off x="214313" y="6357937"/>
            <a:ext cx="8715375" cy="1589"/>
          </a:xfrm>
          <a:prstGeom prst="line">
            <a:avLst/>
          </a:prstGeom>
          <a:ln>
            <a:solidFill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725" name="Shape 725"/>
          <p:cNvSpPr/>
          <p:nvPr/>
        </p:nvSpPr>
        <p:spPr>
          <a:xfrm>
            <a:off x="214313" y="355600"/>
            <a:ext cx="8715375" cy="1588"/>
          </a:xfrm>
          <a:prstGeom prst="line">
            <a:avLst/>
          </a:prstGeom>
          <a:ln>
            <a:solidFill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728" name="Shape 728"/>
          <p:cNvSpPr/>
          <p:nvPr/>
        </p:nvSpPr>
        <p:spPr>
          <a:xfrm>
            <a:off x="359530" y="1268760"/>
            <a:ext cx="8424940" cy="5693864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/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Scott, A. J., &amp; Knott, M. (1974).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A cluster analysis method for grouping means in the analysis of variance.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Biometrics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507-512.</a:t>
            </a: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400" b="1" dirty="0" err="1" smtClean="0"/>
              <a:t>Vinyals</a:t>
            </a:r>
            <a:r>
              <a:rPr lang="fr-FR" sz="1400" b="1" dirty="0"/>
              <a:t>, O., &amp; Le, Q. (2015). </a:t>
            </a:r>
            <a:r>
              <a:rPr lang="fr-FR" sz="1400" dirty="0"/>
              <a:t>A neural </a:t>
            </a:r>
            <a:r>
              <a:rPr lang="fr-FR" sz="1400" dirty="0" err="1"/>
              <a:t>conversational</a:t>
            </a:r>
            <a:r>
              <a:rPr lang="fr-FR" sz="1400" dirty="0"/>
              <a:t> model. </a:t>
            </a:r>
            <a:r>
              <a:rPr lang="fr-FR" sz="1400" i="1" dirty="0" err="1"/>
              <a:t>arXiv</a:t>
            </a:r>
            <a:r>
              <a:rPr lang="fr-FR" sz="1400" i="1" dirty="0"/>
              <a:t> </a:t>
            </a:r>
            <a:r>
              <a:rPr lang="fr-FR" sz="1400" i="1" dirty="0" err="1"/>
              <a:t>preprint</a:t>
            </a:r>
            <a:r>
              <a:rPr lang="fr-FR" sz="1400" i="1" dirty="0"/>
              <a:t> arXiv:1506.05869</a:t>
            </a:r>
            <a:r>
              <a:rPr lang="fr-FR" sz="1400" dirty="0"/>
              <a:t>.</a:t>
            </a:r>
            <a:r>
              <a:rPr lang="it-IT" sz="1400" dirty="0" smtClean="0"/>
              <a:t> </a:t>
            </a:r>
          </a:p>
          <a:p>
            <a:endParaRPr lang="it-IT" sz="1400" dirty="0"/>
          </a:p>
          <a:p>
            <a:r>
              <a:rPr lang="en-US" sz="1400" b="1" dirty="0" err="1"/>
              <a:t>Bahdanau</a:t>
            </a:r>
            <a:r>
              <a:rPr lang="en-US" sz="1400" b="1" dirty="0"/>
              <a:t>, D., Cho, K., &amp; </a:t>
            </a:r>
            <a:r>
              <a:rPr lang="en-US" sz="1400" b="1" dirty="0" err="1"/>
              <a:t>Bengio</a:t>
            </a:r>
            <a:r>
              <a:rPr lang="en-US" sz="1400" b="1" dirty="0"/>
              <a:t>, Y. (2014).</a:t>
            </a:r>
            <a:r>
              <a:rPr lang="en-US" sz="1400" dirty="0"/>
              <a:t> Neural machine translation by jointly learning to align and translate. </a:t>
            </a:r>
            <a:r>
              <a:rPr lang="en-US" sz="1400" i="1" dirty="0" err="1"/>
              <a:t>arXiv</a:t>
            </a:r>
            <a:r>
              <a:rPr lang="en-US" sz="1400" i="1" dirty="0"/>
              <a:t> preprint </a:t>
            </a:r>
            <a:r>
              <a:rPr lang="en-US" sz="1400" i="1" dirty="0" smtClean="0"/>
              <a:t>arXiv:1409.0473</a:t>
            </a:r>
            <a:r>
              <a:rPr lang="en-US" sz="1400" dirty="0" smtClean="0"/>
              <a:t>.</a:t>
            </a:r>
          </a:p>
          <a:p>
            <a:endParaRPr lang="en-US" sz="1400" b="1" dirty="0"/>
          </a:p>
          <a:p>
            <a:r>
              <a:rPr lang="it-IT" sz="1400" b="1" dirty="0" err="1" smtClean="0"/>
              <a:t>Sutskever</a:t>
            </a:r>
            <a:r>
              <a:rPr lang="it-IT" sz="1400" b="1" dirty="0" smtClean="0"/>
              <a:t> </a:t>
            </a:r>
            <a:r>
              <a:rPr lang="it-IT" sz="1400" b="1" dirty="0"/>
              <a:t>I, </a:t>
            </a:r>
            <a:r>
              <a:rPr lang="it-IT" sz="1400" b="1" dirty="0" err="1"/>
              <a:t>Hinton</a:t>
            </a:r>
            <a:r>
              <a:rPr lang="it-IT" sz="1400" b="1" dirty="0"/>
              <a:t> GE (2008)</a:t>
            </a:r>
            <a:r>
              <a:rPr lang="it-IT" sz="1400" dirty="0"/>
              <a:t>. </a:t>
            </a:r>
            <a:r>
              <a:rPr lang="it-IT" sz="1400" dirty="0" err="1"/>
              <a:t>Deep</a:t>
            </a:r>
            <a:r>
              <a:rPr lang="it-IT" sz="1400" dirty="0"/>
              <a:t>, </a:t>
            </a:r>
            <a:r>
              <a:rPr lang="it-IT" sz="1400" dirty="0" err="1"/>
              <a:t>narrow</a:t>
            </a:r>
            <a:r>
              <a:rPr lang="it-IT" sz="1400" dirty="0"/>
              <a:t> </a:t>
            </a:r>
            <a:r>
              <a:rPr lang="it-IT" sz="1400" dirty="0" err="1"/>
              <a:t>sigmoid</a:t>
            </a:r>
            <a:r>
              <a:rPr lang="it-IT" sz="1400" dirty="0"/>
              <a:t> </a:t>
            </a:r>
            <a:r>
              <a:rPr lang="it-IT" sz="1400" dirty="0" err="1"/>
              <a:t>belief</a:t>
            </a:r>
            <a:r>
              <a:rPr lang="it-IT" sz="1400" dirty="0"/>
              <a:t> networks are </a:t>
            </a:r>
            <a:r>
              <a:rPr lang="it-IT" sz="1400" dirty="0" err="1"/>
              <a:t>universal</a:t>
            </a:r>
            <a:r>
              <a:rPr lang="it-IT" sz="1400" dirty="0"/>
              <a:t> </a:t>
            </a:r>
            <a:r>
              <a:rPr lang="it-IT" sz="1400" dirty="0" err="1"/>
              <a:t>approximators</a:t>
            </a:r>
            <a:r>
              <a:rPr lang="it-IT" sz="1400" dirty="0"/>
              <a:t>. </a:t>
            </a:r>
            <a:r>
              <a:rPr lang="it-IT" sz="1400" dirty="0" err="1"/>
              <a:t>Neural</a:t>
            </a:r>
            <a:r>
              <a:rPr lang="it-IT" sz="1400" dirty="0"/>
              <a:t> </a:t>
            </a:r>
            <a:r>
              <a:rPr lang="it-IT" sz="1400" dirty="0" err="1"/>
              <a:t>Computation</a:t>
            </a:r>
            <a:r>
              <a:rPr lang="it-IT" sz="1400" dirty="0"/>
              <a:t>. 20(11):2629–36. pmid:18533819 </a:t>
            </a:r>
            <a:endParaRPr lang="it-IT" sz="1400" dirty="0" smtClean="0"/>
          </a:p>
          <a:p>
            <a:endParaRPr lang="it-IT" sz="1400" b="1" dirty="0"/>
          </a:p>
          <a:p>
            <a:r>
              <a:rPr lang="en-US" sz="1400" b="1" dirty="0" smtClean="0"/>
              <a:t>Roux </a:t>
            </a:r>
            <a:r>
              <a:rPr lang="en-US" sz="1400" b="1" dirty="0"/>
              <a:t>NL, </a:t>
            </a:r>
            <a:r>
              <a:rPr lang="en-US" sz="1400" b="1" dirty="0" err="1"/>
              <a:t>Bengio</a:t>
            </a:r>
            <a:r>
              <a:rPr lang="en-US" sz="1400" b="1" dirty="0"/>
              <a:t> Y. (2010)</a:t>
            </a:r>
            <a:r>
              <a:rPr lang="en-US" sz="1400" dirty="0"/>
              <a:t> Deep Belief Networks Are Compact Universal </a:t>
            </a:r>
            <a:r>
              <a:rPr lang="en-US" sz="1400" dirty="0" err="1"/>
              <a:t>Approximators</a:t>
            </a:r>
            <a:r>
              <a:rPr lang="en-US" sz="1400" dirty="0"/>
              <a:t>. Neural </a:t>
            </a:r>
            <a:r>
              <a:rPr lang="en-US" sz="1400" u="sng" dirty="0"/>
              <a:t>Computation.22(8</a:t>
            </a:r>
            <a:r>
              <a:rPr lang="en-US" sz="1400" dirty="0"/>
              <a:t>):2192–207. </a:t>
            </a:r>
            <a:endParaRPr lang="en-US" sz="1400" dirty="0" smtClean="0"/>
          </a:p>
          <a:p>
            <a:endParaRPr lang="en-US" sz="1400" b="1" dirty="0"/>
          </a:p>
          <a:p>
            <a:r>
              <a:rPr lang="it-IT" sz="1400" b="1" dirty="0" smtClean="0"/>
              <a:t>Amari</a:t>
            </a:r>
            <a:r>
              <a:rPr lang="it-IT" sz="1400" b="1" dirty="0"/>
              <a:t>, S. I., </a:t>
            </a:r>
            <a:r>
              <a:rPr lang="it-IT" sz="1400" b="1" dirty="0" err="1"/>
              <a:t>Cichocki</a:t>
            </a:r>
            <a:r>
              <a:rPr lang="it-IT" sz="1400" b="1" dirty="0"/>
              <a:t>, A., &amp; Yang, H. H. (1995, </a:t>
            </a:r>
            <a:r>
              <a:rPr lang="it-IT" sz="1400" b="1" dirty="0" err="1"/>
              <a:t>December</a:t>
            </a:r>
            <a:r>
              <a:rPr lang="it-IT" sz="1400" b="1" dirty="0"/>
              <a:t>). </a:t>
            </a:r>
            <a:r>
              <a:rPr lang="it-IT" sz="1400" dirty="0" err="1"/>
              <a:t>Recurrent</a:t>
            </a:r>
            <a:r>
              <a:rPr lang="it-IT" sz="1400" dirty="0"/>
              <a:t> </a:t>
            </a:r>
            <a:r>
              <a:rPr lang="it-IT" sz="1400" dirty="0" err="1"/>
              <a:t>neural</a:t>
            </a:r>
            <a:r>
              <a:rPr lang="it-IT" sz="1400" dirty="0"/>
              <a:t> networks for </a:t>
            </a:r>
            <a:r>
              <a:rPr lang="it-IT" sz="1400" dirty="0" err="1"/>
              <a:t>blind</a:t>
            </a:r>
            <a:r>
              <a:rPr lang="it-IT" sz="1400" dirty="0"/>
              <a:t> </a:t>
            </a:r>
            <a:r>
              <a:rPr lang="it-IT" sz="1400" dirty="0" err="1"/>
              <a:t>separation</a:t>
            </a:r>
            <a:r>
              <a:rPr lang="it-IT" sz="1400" dirty="0"/>
              <a:t> of </a:t>
            </a:r>
            <a:r>
              <a:rPr lang="it-IT" sz="1400" dirty="0" err="1"/>
              <a:t>sources</a:t>
            </a:r>
            <a:r>
              <a:rPr lang="it-IT" sz="1400" dirty="0"/>
              <a:t>. In </a:t>
            </a:r>
            <a:r>
              <a:rPr lang="it-IT" sz="1400" i="1" dirty="0" err="1"/>
              <a:t>Proc</a:t>
            </a:r>
            <a:r>
              <a:rPr lang="it-IT" sz="1400" i="1" dirty="0"/>
              <a:t>. </a:t>
            </a:r>
            <a:r>
              <a:rPr lang="it-IT" sz="1400" i="1" dirty="0" err="1"/>
              <a:t>Int</a:t>
            </a:r>
            <a:r>
              <a:rPr lang="it-IT" sz="1400" i="1" dirty="0"/>
              <a:t>. </a:t>
            </a:r>
            <a:r>
              <a:rPr lang="it-IT" sz="1400" i="1" dirty="0" err="1"/>
              <a:t>Symp</a:t>
            </a:r>
            <a:r>
              <a:rPr lang="it-IT" sz="1400" i="1" dirty="0"/>
              <a:t>. NOLTA</a:t>
            </a:r>
            <a:r>
              <a:rPr lang="it-IT" sz="1400" dirty="0"/>
              <a:t> (pp. 37-42</a:t>
            </a:r>
            <a:r>
              <a:rPr lang="it-IT" sz="1400" dirty="0" smtClean="0"/>
              <a:t>).</a:t>
            </a:r>
          </a:p>
          <a:p>
            <a:endParaRPr lang="it-IT" sz="1400" b="1" dirty="0" smtClean="0"/>
          </a:p>
          <a:p>
            <a:r>
              <a:rPr lang="it-IT" sz="1400" b="1" dirty="0" err="1" smtClean="0"/>
              <a:t>Chung</a:t>
            </a:r>
            <a:r>
              <a:rPr lang="it-IT" sz="1400" b="1" dirty="0"/>
              <a:t>, J., </a:t>
            </a:r>
            <a:r>
              <a:rPr lang="it-IT" sz="1400" b="1" dirty="0" err="1"/>
              <a:t>Gulcehre</a:t>
            </a:r>
            <a:r>
              <a:rPr lang="it-IT" sz="1400" b="1" dirty="0"/>
              <a:t>, C., </a:t>
            </a:r>
            <a:r>
              <a:rPr lang="it-IT" sz="1400" b="1" dirty="0" err="1"/>
              <a:t>Cho</a:t>
            </a:r>
            <a:r>
              <a:rPr lang="it-IT" sz="1400" b="1" dirty="0"/>
              <a:t>, K., &amp; </a:t>
            </a:r>
            <a:r>
              <a:rPr lang="it-IT" sz="1400" b="1" dirty="0" err="1"/>
              <a:t>Bengio</a:t>
            </a:r>
            <a:r>
              <a:rPr lang="it-IT" sz="1400" b="1" dirty="0"/>
              <a:t>, Y. (2014). </a:t>
            </a:r>
            <a:r>
              <a:rPr lang="it-IT" sz="1400" dirty="0" err="1"/>
              <a:t>Empirical</a:t>
            </a:r>
            <a:r>
              <a:rPr lang="it-IT" sz="1400" dirty="0"/>
              <a:t> </a:t>
            </a:r>
            <a:r>
              <a:rPr lang="it-IT" sz="1400" dirty="0" err="1"/>
              <a:t>evaluation</a:t>
            </a:r>
            <a:r>
              <a:rPr lang="it-IT" sz="1400" dirty="0"/>
              <a:t> of </a:t>
            </a:r>
            <a:r>
              <a:rPr lang="it-IT" sz="1400" dirty="0" err="1"/>
              <a:t>gated</a:t>
            </a:r>
            <a:r>
              <a:rPr lang="it-IT" sz="1400" dirty="0"/>
              <a:t> </a:t>
            </a:r>
            <a:r>
              <a:rPr lang="it-IT" sz="1400" dirty="0" err="1"/>
              <a:t>recurrent</a:t>
            </a:r>
            <a:r>
              <a:rPr lang="it-IT" sz="1400" dirty="0"/>
              <a:t> </a:t>
            </a:r>
            <a:r>
              <a:rPr lang="it-IT" sz="1400" dirty="0" err="1"/>
              <a:t>neural</a:t>
            </a:r>
            <a:r>
              <a:rPr lang="it-IT" sz="1400" dirty="0"/>
              <a:t> networks on </a:t>
            </a:r>
            <a:r>
              <a:rPr lang="it-IT" sz="1400" dirty="0" err="1"/>
              <a:t>sequence</a:t>
            </a:r>
            <a:r>
              <a:rPr lang="it-IT" sz="1400" dirty="0"/>
              <a:t> </a:t>
            </a:r>
            <a:r>
              <a:rPr lang="it-IT" sz="1400" dirty="0" err="1"/>
              <a:t>modeling</a:t>
            </a:r>
            <a:r>
              <a:rPr lang="it-IT" sz="1400" dirty="0"/>
              <a:t>. </a:t>
            </a:r>
            <a:r>
              <a:rPr lang="it-IT" sz="1400" i="1" dirty="0" err="1"/>
              <a:t>arXiv</a:t>
            </a:r>
            <a:r>
              <a:rPr lang="it-IT" sz="1400" i="1" dirty="0"/>
              <a:t> </a:t>
            </a:r>
            <a:r>
              <a:rPr lang="it-IT" sz="1400" i="1" dirty="0" err="1"/>
              <a:t>preprint</a:t>
            </a:r>
            <a:r>
              <a:rPr lang="it-IT" sz="1400" i="1" dirty="0"/>
              <a:t> </a:t>
            </a:r>
            <a:r>
              <a:rPr lang="it-IT" sz="1400" i="1" dirty="0" smtClean="0"/>
              <a:t>arXiv:1412.3555</a:t>
            </a:r>
            <a:r>
              <a:rPr lang="it-IT" sz="1400" dirty="0" smtClean="0"/>
              <a:t>.</a:t>
            </a:r>
          </a:p>
          <a:p>
            <a:endParaRPr lang="it-IT" sz="1400" b="1" dirty="0"/>
          </a:p>
          <a:p>
            <a:r>
              <a:rPr lang="en-US" sz="1400" b="1" dirty="0" err="1" smtClean="0"/>
              <a:t>Hochreiter</a:t>
            </a:r>
            <a:r>
              <a:rPr lang="en-US" sz="1400" b="1" dirty="0" smtClean="0"/>
              <a:t> </a:t>
            </a:r>
            <a:r>
              <a:rPr lang="en-US" sz="1400" b="1" dirty="0"/>
              <a:t>S, </a:t>
            </a:r>
            <a:r>
              <a:rPr lang="en-US" sz="1400" b="1" dirty="0" err="1"/>
              <a:t>Schmidhuber</a:t>
            </a:r>
            <a:r>
              <a:rPr lang="en-US" sz="1400" b="1" dirty="0"/>
              <a:t> J. Long Short-Term Memory (1997)</a:t>
            </a:r>
            <a:r>
              <a:rPr lang="en-US" sz="1400" dirty="0"/>
              <a:t>. Neural Computation. 1997;9(8):1735–80. pmid:9377276 </a:t>
            </a:r>
          </a:p>
          <a:p>
            <a:endParaRPr lang="it-IT" sz="1400" dirty="0"/>
          </a:p>
          <a:p>
            <a:endParaRPr lang="it-IT" sz="1400" dirty="0" smtClean="0"/>
          </a:p>
          <a:p>
            <a:endParaRPr lang="it-IT" sz="1400" b="1" dirty="0"/>
          </a:p>
        </p:txBody>
      </p:sp>
      <p:sp>
        <p:nvSpPr>
          <p:cNvPr id="4" name="Rettangolo 3"/>
          <p:cNvSpPr/>
          <p:nvPr/>
        </p:nvSpPr>
        <p:spPr>
          <a:xfrm>
            <a:off x="3563888" y="153610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it-IT" dirty="0"/>
          </a:p>
        </p:txBody>
      </p:sp>
      <p:sp>
        <p:nvSpPr>
          <p:cNvPr id="6" name="Rettangolo 5"/>
          <p:cNvSpPr/>
          <p:nvPr/>
        </p:nvSpPr>
        <p:spPr>
          <a:xfrm>
            <a:off x="2286000" y="296733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.</a:t>
            </a:r>
            <a:endParaRPr lang="it-IT" dirty="0"/>
          </a:p>
        </p:txBody>
      </p:sp>
      <p:sp>
        <p:nvSpPr>
          <p:cNvPr id="11" name="Shape 53"/>
          <p:cNvSpPr txBox="1">
            <a:spLocks/>
          </p:cNvSpPr>
          <p:nvPr/>
        </p:nvSpPr>
        <p:spPr>
          <a:xfrm>
            <a:off x="378441" y="405854"/>
            <a:ext cx="8534152" cy="10069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miter lim="4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anchor="ctr"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indent="457200" algn="ctr"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0" indent="914400" algn="ctr"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0" indent="1371600" algn="ctr"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0" indent="1828800" algn="ctr"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5pPr>
            <a:lvl6pPr marL="2651760" indent="-365760">
              <a:spcBef>
                <a:spcPts val="700"/>
              </a:spcBef>
              <a:buSzPct val="100000"/>
              <a:buFont typeface="Arial"/>
              <a:buChar char="•"/>
              <a:defRPr sz="3200">
                <a:solidFill>
                  <a:schemeClr val="lt1"/>
                </a:solidFill>
                <a:latin typeface="+mn-lt"/>
                <a:ea typeface="+mn-ea"/>
                <a:cs typeface="+mn-cs"/>
                <a:sym typeface="Calibri"/>
              </a:defRPr>
            </a:lvl6pPr>
            <a:lvl7pPr marL="3108960" indent="-365760">
              <a:spcBef>
                <a:spcPts val="700"/>
              </a:spcBef>
              <a:buSzPct val="100000"/>
              <a:buFont typeface="Arial"/>
              <a:buChar char="•"/>
              <a:defRPr sz="3200">
                <a:solidFill>
                  <a:schemeClr val="lt1"/>
                </a:solidFill>
                <a:latin typeface="+mn-lt"/>
                <a:ea typeface="+mn-ea"/>
                <a:cs typeface="+mn-cs"/>
                <a:sym typeface="Calibri"/>
              </a:defRPr>
            </a:lvl7pPr>
            <a:lvl8pPr marL="3566159" indent="-365759">
              <a:spcBef>
                <a:spcPts val="700"/>
              </a:spcBef>
              <a:buSzPct val="100000"/>
              <a:buFont typeface="Arial"/>
              <a:buChar char="•"/>
              <a:defRPr sz="3200">
                <a:solidFill>
                  <a:schemeClr val="lt1"/>
                </a:solidFill>
                <a:latin typeface="+mn-lt"/>
                <a:ea typeface="+mn-ea"/>
                <a:cs typeface="+mn-cs"/>
                <a:sym typeface="Calibri"/>
              </a:defRPr>
            </a:lvl8pPr>
            <a:lvl9pPr marL="4023359" indent="-365759">
              <a:spcBef>
                <a:spcPts val="700"/>
              </a:spcBef>
              <a:buSzPct val="100000"/>
              <a:buFont typeface="Arial"/>
              <a:buChar char="•"/>
              <a:defRPr sz="3200">
                <a:solidFill>
                  <a:schemeClr val="lt1"/>
                </a:solidFill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012796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/>
          <p:nvPr/>
        </p:nvSpPr>
        <p:spPr>
          <a:xfrm>
            <a:off x="214313" y="355600"/>
            <a:ext cx="8715375" cy="1588"/>
          </a:xfrm>
          <a:prstGeom prst="line">
            <a:avLst/>
          </a:prstGeom>
          <a:ln>
            <a:solidFill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728" name="Shape 728"/>
          <p:cNvSpPr/>
          <p:nvPr/>
        </p:nvSpPr>
        <p:spPr>
          <a:xfrm>
            <a:off x="0" y="1340768"/>
            <a:ext cx="8424940" cy="720197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/>
          <a:p>
            <a:pPr marL="457200" indent="-9525" algn="l"/>
            <a:endParaRPr lang="it-IT" sz="1400" dirty="0"/>
          </a:p>
          <a:p>
            <a:pPr marL="457200" indent="-9525" algn="l"/>
            <a:endParaRPr lang="en-US" sz="1400" b="1" dirty="0"/>
          </a:p>
          <a:p>
            <a:pPr marL="457200" indent="-9525" algn="l"/>
            <a:r>
              <a:rPr lang="en-US" sz="1400" b="1" dirty="0" err="1"/>
              <a:t>Bliemel</a:t>
            </a:r>
            <a:r>
              <a:rPr lang="en-US" sz="1400" b="1" dirty="0"/>
              <a:t> F. Theil's </a:t>
            </a:r>
            <a:r>
              <a:rPr lang="en-US" sz="1400" dirty="0"/>
              <a:t>(1973) Forecast Accuracy Coefficient: A Clarification. Journal of Marketing Research. 10(4):444. </a:t>
            </a:r>
            <a:endParaRPr lang="en-US" sz="1400" dirty="0" smtClean="0"/>
          </a:p>
          <a:p>
            <a:pPr marL="457200" indent="-9525" algn="l"/>
            <a:endParaRPr lang="en-US" sz="1400" b="1" dirty="0"/>
          </a:p>
          <a:p>
            <a:pPr marL="457200" indent="-9525" algn="l"/>
            <a:r>
              <a:rPr lang="it-IT" sz="1400" b="1" dirty="0"/>
              <a:t>Kumar, A., </a:t>
            </a:r>
            <a:r>
              <a:rPr lang="it-IT" sz="1400" b="1" dirty="0" err="1"/>
              <a:t>Irsoy</a:t>
            </a:r>
            <a:r>
              <a:rPr lang="it-IT" sz="1400" b="1" dirty="0"/>
              <a:t>, O., </a:t>
            </a:r>
            <a:r>
              <a:rPr lang="it-IT" sz="1400" b="1" dirty="0" err="1"/>
              <a:t>Ondruska</a:t>
            </a:r>
            <a:r>
              <a:rPr lang="it-IT" sz="1400" b="1" dirty="0"/>
              <a:t>, P., </a:t>
            </a:r>
            <a:r>
              <a:rPr lang="it-IT" sz="1400" b="1" dirty="0" err="1"/>
              <a:t>Iyyer</a:t>
            </a:r>
            <a:r>
              <a:rPr lang="it-IT" sz="1400" b="1" dirty="0"/>
              <a:t>, M., Bradbury, J., </a:t>
            </a:r>
            <a:r>
              <a:rPr lang="it-IT" sz="1400" b="1" dirty="0" err="1"/>
              <a:t>Gulrajani</a:t>
            </a:r>
            <a:r>
              <a:rPr lang="it-IT" sz="1400" b="1" dirty="0"/>
              <a:t>, I., ... &amp; </a:t>
            </a:r>
            <a:r>
              <a:rPr lang="it-IT" sz="1400" b="1" dirty="0" err="1"/>
              <a:t>Socher</a:t>
            </a:r>
            <a:r>
              <a:rPr lang="it-IT" sz="1400" b="1" dirty="0"/>
              <a:t>, R.</a:t>
            </a:r>
            <a:r>
              <a:rPr lang="it-IT" sz="1400" dirty="0"/>
              <a:t> (2016, </a:t>
            </a:r>
            <a:r>
              <a:rPr lang="it-IT" sz="1400" dirty="0" err="1"/>
              <a:t>June</a:t>
            </a:r>
            <a:r>
              <a:rPr lang="it-IT" sz="1400" dirty="0"/>
              <a:t>). </a:t>
            </a:r>
            <a:r>
              <a:rPr lang="it-IT" sz="1400" dirty="0" err="1"/>
              <a:t>Ask</a:t>
            </a:r>
            <a:r>
              <a:rPr lang="it-IT" sz="1400" dirty="0"/>
              <a:t> me </a:t>
            </a:r>
            <a:r>
              <a:rPr lang="it-IT" sz="1400" dirty="0" err="1"/>
              <a:t>anything</a:t>
            </a:r>
            <a:r>
              <a:rPr lang="it-IT" sz="1400" dirty="0"/>
              <a:t>: </a:t>
            </a:r>
            <a:r>
              <a:rPr lang="it-IT" sz="1400" dirty="0" err="1"/>
              <a:t>Dynamic</a:t>
            </a:r>
            <a:r>
              <a:rPr lang="it-IT" sz="1400" dirty="0"/>
              <a:t> </a:t>
            </a:r>
            <a:r>
              <a:rPr lang="it-IT" sz="1400" dirty="0" err="1"/>
              <a:t>memory</a:t>
            </a:r>
            <a:r>
              <a:rPr lang="it-IT" sz="1400" dirty="0"/>
              <a:t> networks for </a:t>
            </a:r>
            <a:r>
              <a:rPr lang="it-IT" sz="1400" dirty="0" err="1"/>
              <a:t>natural</a:t>
            </a:r>
            <a:r>
              <a:rPr lang="it-IT" sz="1400" dirty="0"/>
              <a:t> </a:t>
            </a:r>
            <a:r>
              <a:rPr lang="it-IT" sz="1400" dirty="0" err="1"/>
              <a:t>language</a:t>
            </a:r>
            <a:r>
              <a:rPr lang="it-IT" sz="1400" dirty="0"/>
              <a:t> processing. In </a:t>
            </a:r>
            <a:r>
              <a:rPr lang="it-IT" sz="1400" i="1" dirty="0"/>
              <a:t>International Conference on Machine Learning</a:t>
            </a:r>
            <a:r>
              <a:rPr lang="it-IT" sz="1400" dirty="0"/>
              <a:t> (pp. 1378-1387</a:t>
            </a:r>
            <a:r>
              <a:rPr lang="it-IT" sz="1400" dirty="0" smtClean="0"/>
              <a:t>).</a:t>
            </a:r>
          </a:p>
          <a:p>
            <a:pPr marL="457200" indent="-9525" algn="l"/>
            <a:endParaRPr lang="it-IT" sz="1400" b="1" dirty="0"/>
          </a:p>
          <a:p>
            <a:pPr marL="457200" indent="-9525" algn="l"/>
            <a:r>
              <a:rPr lang="en-US" sz="1400" b="1" dirty="0"/>
              <a:t>Bow, C., Hughes, B., &amp; Bird, S. (2003, July). </a:t>
            </a:r>
            <a:r>
              <a:rPr lang="en-US" sz="1400" dirty="0"/>
              <a:t>Towards a general model of interlinear text. In </a:t>
            </a:r>
            <a:r>
              <a:rPr lang="en-US" sz="1400" i="1" dirty="0"/>
              <a:t>Proceedings of EMELD workshop</a:t>
            </a:r>
            <a:r>
              <a:rPr lang="en-US" sz="1400" dirty="0"/>
              <a:t> (pp. 11-13</a:t>
            </a:r>
            <a:r>
              <a:rPr lang="en-US" sz="1400" dirty="0" smtClean="0"/>
              <a:t>).</a:t>
            </a:r>
          </a:p>
          <a:p>
            <a:pPr marL="457200" indent="-9525" algn="l"/>
            <a:endParaRPr lang="en-US" sz="1400" b="1" dirty="0"/>
          </a:p>
          <a:p>
            <a:pPr marL="457200" indent="-9525" algn="l"/>
            <a:r>
              <a:rPr lang="en-US" sz="1400" b="1" dirty="0" err="1"/>
              <a:t>Mikolov</a:t>
            </a:r>
            <a:r>
              <a:rPr lang="en-US" sz="1400" b="1" dirty="0"/>
              <a:t>, T., </a:t>
            </a:r>
            <a:r>
              <a:rPr lang="en-US" sz="1400" b="1" dirty="0" err="1"/>
              <a:t>Sutskever</a:t>
            </a:r>
            <a:r>
              <a:rPr lang="en-US" sz="1400" b="1" dirty="0"/>
              <a:t>, I., Chen, K., </a:t>
            </a:r>
            <a:r>
              <a:rPr lang="en-US" sz="1400" b="1" dirty="0" err="1"/>
              <a:t>Corrado</a:t>
            </a:r>
            <a:r>
              <a:rPr lang="en-US" sz="1400" b="1" dirty="0"/>
              <a:t>, G. S., &amp; Dean, J. (2013).</a:t>
            </a:r>
            <a:r>
              <a:rPr lang="en-US" sz="1400" dirty="0"/>
              <a:t> Distributed representations of words and phrases and their compositionality. In </a:t>
            </a:r>
            <a:r>
              <a:rPr lang="en-US" sz="1400" i="1" dirty="0"/>
              <a:t>Advances in neural information processing systems</a:t>
            </a:r>
            <a:r>
              <a:rPr lang="en-US" sz="1400" dirty="0"/>
              <a:t> (pp. 3111-3119</a:t>
            </a:r>
            <a:r>
              <a:rPr lang="en-US" sz="1400" dirty="0" smtClean="0"/>
              <a:t>).</a:t>
            </a:r>
          </a:p>
          <a:p>
            <a:pPr marL="457200" indent="-9525" algn="l"/>
            <a:endParaRPr lang="en-US" sz="1400" b="1" dirty="0"/>
          </a:p>
          <a:p>
            <a:pPr marL="457200" indent="-9525" algn="l"/>
            <a:endParaRPr lang="it-IT" sz="1400" dirty="0"/>
          </a:p>
          <a:p>
            <a:pPr marL="457200" indent="-457200"/>
            <a:r>
              <a:rPr lang="it-IT" sz="1400" b="1" dirty="0"/>
              <a:t>	</a:t>
            </a:r>
            <a:r>
              <a:rPr lang="it-IT" sz="1400" b="1" dirty="0" err="1"/>
              <a:t>Goodfellow</a:t>
            </a:r>
            <a:r>
              <a:rPr lang="it-IT" sz="1400" b="1" dirty="0"/>
              <a:t>, I., </a:t>
            </a:r>
            <a:r>
              <a:rPr lang="it-IT" sz="1400" b="1" dirty="0" err="1"/>
              <a:t>Pouget</a:t>
            </a:r>
            <a:r>
              <a:rPr lang="it-IT" sz="1400" b="1" dirty="0"/>
              <a:t>-Abadie, J., </a:t>
            </a:r>
            <a:r>
              <a:rPr lang="it-IT" sz="1400" b="1" dirty="0" err="1"/>
              <a:t>Mirza</a:t>
            </a:r>
            <a:r>
              <a:rPr lang="it-IT" sz="1400" b="1" dirty="0"/>
              <a:t>, M., </a:t>
            </a:r>
            <a:r>
              <a:rPr lang="it-IT" sz="1400" b="1" dirty="0" err="1"/>
              <a:t>Xu</a:t>
            </a:r>
            <a:r>
              <a:rPr lang="it-IT" sz="1400" b="1" dirty="0"/>
              <a:t>, B., </a:t>
            </a:r>
            <a:r>
              <a:rPr lang="it-IT" sz="1400" b="1" dirty="0" err="1"/>
              <a:t>Warde-Farley</a:t>
            </a:r>
            <a:r>
              <a:rPr lang="it-IT" sz="1400" b="1" dirty="0"/>
              <a:t>, D., </a:t>
            </a:r>
            <a:r>
              <a:rPr lang="it-IT" sz="1400" b="1" dirty="0" err="1"/>
              <a:t>Ozair</a:t>
            </a:r>
            <a:r>
              <a:rPr lang="it-IT" sz="1400" b="1" dirty="0"/>
              <a:t>, S., ... &amp; </a:t>
            </a:r>
            <a:r>
              <a:rPr lang="it-IT" sz="1400" b="1" dirty="0" err="1"/>
              <a:t>Bengio</a:t>
            </a:r>
            <a:r>
              <a:rPr lang="it-IT" sz="1400" b="1" dirty="0"/>
              <a:t>, Y. (2014). </a:t>
            </a:r>
            <a:r>
              <a:rPr lang="it-IT" sz="1400" dirty="0"/>
              <a:t>Generative </a:t>
            </a:r>
            <a:r>
              <a:rPr lang="it-IT" sz="1400" dirty="0" err="1"/>
              <a:t>adversarial</a:t>
            </a:r>
            <a:r>
              <a:rPr lang="it-IT" sz="1400" dirty="0"/>
              <a:t> </a:t>
            </a:r>
            <a:r>
              <a:rPr lang="it-IT" sz="1400" dirty="0" err="1"/>
              <a:t>nets</a:t>
            </a:r>
            <a:r>
              <a:rPr lang="it-IT" sz="1400" dirty="0"/>
              <a:t>. In </a:t>
            </a:r>
            <a:r>
              <a:rPr lang="it-IT" sz="1400" i="1" dirty="0" err="1"/>
              <a:t>Advances</a:t>
            </a:r>
            <a:r>
              <a:rPr lang="it-IT" sz="1400" i="1" dirty="0"/>
              <a:t> in </a:t>
            </a:r>
            <a:r>
              <a:rPr lang="it-IT" sz="1400" i="1" dirty="0" err="1"/>
              <a:t>neural</a:t>
            </a:r>
            <a:r>
              <a:rPr lang="it-IT" sz="1400" i="1" dirty="0"/>
              <a:t> information processing </a:t>
            </a:r>
            <a:r>
              <a:rPr lang="it-IT" sz="1400" i="1" dirty="0" err="1"/>
              <a:t>systems</a:t>
            </a:r>
            <a:r>
              <a:rPr lang="it-IT" sz="1400" dirty="0"/>
              <a:t> (pp. 2672-2680).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9525" algn="l"/>
            <a:endParaRPr lang="it-IT" sz="1400" dirty="0"/>
          </a:p>
          <a:p>
            <a:pPr marL="457200" indent="-9525" algn="l"/>
            <a:r>
              <a:rPr lang="it-IT" sz="1400" b="1" dirty="0" err="1"/>
              <a:t>Salimans</a:t>
            </a:r>
            <a:r>
              <a:rPr lang="it-IT" sz="1400" b="1" dirty="0"/>
              <a:t>, T., </a:t>
            </a:r>
            <a:r>
              <a:rPr lang="it-IT" sz="1400" b="1" dirty="0" err="1"/>
              <a:t>Goodfellow</a:t>
            </a:r>
            <a:r>
              <a:rPr lang="it-IT" sz="1400" b="1" dirty="0"/>
              <a:t>, I., </a:t>
            </a:r>
            <a:r>
              <a:rPr lang="it-IT" sz="1400" b="1" dirty="0" err="1"/>
              <a:t>Zaremba</a:t>
            </a:r>
            <a:r>
              <a:rPr lang="it-IT" sz="1400" b="1" dirty="0"/>
              <a:t>, W., Cheung, V., </a:t>
            </a:r>
            <a:r>
              <a:rPr lang="it-IT" sz="1400" b="1" dirty="0" err="1"/>
              <a:t>Radford</a:t>
            </a:r>
            <a:r>
              <a:rPr lang="it-IT" sz="1400" b="1" dirty="0"/>
              <a:t>, A., &amp; Chen, X. (2016).</a:t>
            </a:r>
            <a:r>
              <a:rPr lang="it-IT" sz="1400" dirty="0"/>
              <a:t> </a:t>
            </a:r>
            <a:r>
              <a:rPr lang="it-IT" sz="1400" dirty="0" err="1"/>
              <a:t>Improved</a:t>
            </a:r>
            <a:r>
              <a:rPr lang="it-IT" sz="1400" dirty="0"/>
              <a:t> </a:t>
            </a:r>
            <a:r>
              <a:rPr lang="it-IT" sz="1400" dirty="0" err="1"/>
              <a:t>techniques</a:t>
            </a:r>
            <a:r>
              <a:rPr lang="it-IT" sz="1400" dirty="0"/>
              <a:t> for training </a:t>
            </a:r>
            <a:r>
              <a:rPr lang="it-IT" sz="1400" dirty="0" err="1"/>
              <a:t>gans</a:t>
            </a:r>
            <a:r>
              <a:rPr lang="it-IT" sz="1400" dirty="0"/>
              <a:t>. In </a:t>
            </a:r>
            <a:r>
              <a:rPr lang="it-IT" sz="1400" i="1" dirty="0" err="1"/>
              <a:t>Advances</a:t>
            </a:r>
            <a:r>
              <a:rPr lang="it-IT" sz="1400" i="1" dirty="0"/>
              <a:t> in </a:t>
            </a:r>
            <a:r>
              <a:rPr lang="it-IT" sz="1400" i="1" dirty="0" err="1"/>
              <a:t>Neural</a:t>
            </a:r>
            <a:r>
              <a:rPr lang="it-IT" sz="1400" i="1" dirty="0"/>
              <a:t> Information Processing Systems</a:t>
            </a:r>
            <a:r>
              <a:rPr lang="it-IT" sz="1400" dirty="0"/>
              <a:t> (pp. 2234-2242).</a:t>
            </a:r>
            <a:endParaRPr lang="en-US" sz="1400" b="1" dirty="0"/>
          </a:p>
          <a:p>
            <a:pPr marL="457200" indent="-9525" algn="l"/>
            <a:endParaRPr lang="it-IT" sz="1400" b="1" dirty="0"/>
          </a:p>
          <a:p>
            <a:pPr marL="457200" indent="-9525" algn="l"/>
            <a:endParaRPr lang="it-IT" sz="1400" b="1" dirty="0" smtClean="0"/>
          </a:p>
          <a:p>
            <a:pPr marL="457200" indent="-457200"/>
            <a:endParaRPr lang="it-IT" sz="1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/>
            <a:endParaRPr lang="it-I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/>
            <a:endParaRPr lang="it-IT" sz="1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/>
            <a:endParaRPr lang="it-I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/>
            <a:endParaRPr lang="it-IT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/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/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/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3563888" y="153610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it-IT" dirty="0"/>
          </a:p>
        </p:txBody>
      </p:sp>
      <p:sp>
        <p:nvSpPr>
          <p:cNvPr id="6" name="Rettangolo 5"/>
          <p:cNvSpPr/>
          <p:nvPr/>
        </p:nvSpPr>
        <p:spPr>
          <a:xfrm>
            <a:off x="2286000" y="296733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.</a:t>
            </a:r>
            <a:endParaRPr lang="it-IT" dirty="0"/>
          </a:p>
        </p:txBody>
      </p:sp>
      <p:sp>
        <p:nvSpPr>
          <p:cNvPr id="11" name="Shape 53"/>
          <p:cNvSpPr txBox="1">
            <a:spLocks/>
          </p:cNvSpPr>
          <p:nvPr/>
        </p:nvSpPr>
        <p:spPr>
          <a:xfrm>
            <a:off x="395536" y="549594"/>
            <a:ext cx="8534152" cy="10069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miter lim="4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anchor="ctr"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indent="457200" algn="ctr"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0" indent="914400" algn="ctr"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0" indent="1371600" algn="ctr"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0" indent="1828800" algn="ctr"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5pPr>
            <a:lvl6pPr marL="2651760" indent="-365760">
              <a:spcBef>
                <a:spcPts val="700"/>
              </a:spcBef>
              <a:buSzPct val="100000"/>
              <a:buFont typeface="Arial"/>
              <a:buChar char="•"/>
              <a:defRPr sz="3200">
                <a:solidFill>
                  <a:schemeClr val="lt1"/>
                </a:solidFill>
                <a:latin typeface="+mn-lt"/>
                <a:ea typeface="+mn-ea"/>
                <a:cs typeface="+mn-cs"/>
                <a:sym typeface="Calibri"/>
              </a:defRPr>
            </a:lvl6pPr>
            <a:lvl7pPr marL="3108960" indent="-365760">
              <a:spcBef>
                <a:spcPts val="700"/>
              </a:spcBef>
              <a:buSzPct val="100000"/>
              <a:buFont typeface="Arial"/>
              <a:buChar char="•"/>
              <a:defRPr sz="3200">
                <a:solidFill>
                  <a:schemeClr val="lt1"/>
                </a:solidFill>
                <a:latin typeface="+mn-lt"/>
                <a:ea typeface="+mn-ea"/>
                <a:cs typeface="+mn-cs"/>
                <a:sym typeface="Calibri"/>
              </a:defRPr>
            </a:lvl7pPr>
            <a:lvl8pPr marL="3566159" indent="-365759">
              <a:spcBef>
                <a:spcPts val="700"/>
              </a:spcBef>
              <a:buSzPct val="100000"/>
              <a:buFont typeface="Arial"/>
              <a:buChar char="•"/>
              <a:defRPr sz="3200">
                <a:solidFill>
                  <a:schemeClr val="lt1"/>
                </a:solidFill>
                <a:latin typeface="+mn-lt"/>
                <a:ea typeface="+mn-ea"/>
                <a:cs typeface="+mn-cs"/>
                <a:sym typeface="Calibri"/>
              </a:defRPr>
            </a:lvl8pPr>
            <a:lvl9pPr marL="4023359" indent="-365759">
              <a:spcBef>
                <a:spcPts val="700"/>
              </a:spcBef>
              <a:buSzPct val="100000"/>
              <a:buFont typeface="Arial"/>
              <a:buChar char="•"/>
              <a:defRPr sz="3200">
                <a:solidFill>
                  <a:schemeClr val="lt1"/>
                </a:solidFill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9" name="Shape 724"/>
          <p:cNvSpPr/>
          <p:nvPr/>
        </p:nvSpPr>
        <p:spPr>
          <a:xfrm>
            <a:off x="214313" y="6357937"/>
            <a:ext cx="8715375" cy="1589"/>
          </a:xfrm>
          <a:prstGeom prst="line">
            <a:avLst/>
          </a:prstGeom>
          <a:ln>
            <a:solidFill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680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6" name="Picture 10" descr="Immagine correlata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0" r="2750"/>
          <a:stretch/>
        </p:blipFill>
        <p:spPr bwMode="auto">
          <a:xfrm>
            <a:off x="-1" y="-7640"/>
            <a:ext cx="9173369" cy="686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53"/>
          <p:cNvSpPr txBox="1">
            <a:spLocks/>
          </p:cNvSpPr>
          <p:nvPr/>
        </p:nvSpPr>
        <p:spPr>
          <a:xfrm>
            <a:off x="395536" y="549594"/>
            <a:ext cx="8534152" cy="10069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miter lim="4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anchor="ctr"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indent="457200" algn="ctr"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0" indent="914400" algn="ctr"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0" indent="1371600" algn="ctr"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0" indent="1828800" algn="ctr"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5pPr>
            <a:lvl6pPr marL="2651760" indent="-365760">
              <a:spcBef>
                <a:spcPts val="700"/>
              </a:spcBef>
              <a:buSzPct val="100000"/>
              <a:buFont typeface="Arial"/>
              <a:buChar char="•"/>
              <a:defRPr sz="3200">
                <a:solidFill>
                  <a:schemeClr val="lt1"/>
                </a:solidFill>
                <a:latin typeface="+mn-lt"/>
                <a:ea typeface="+mn-ea"/>
                <a:cs typeface="+mn-cs"/>
                <a:sym typeface="Calibri"/>
              </a:defRPr>
            </a:lvl6pPr>
            <a:lvl7pPr marL="3108960" indent="-365760">
              <a:spcBef>
                <a:spcPts val="700"/>
              </a:spcBef>
              <a:buSzPct val="100000"/>
              <a:buFont typeface="Arial"/>
              <a:buChar char="•"/>
              <a:defRPr sz="3200">
                <a:solidFill>
                  <a:schemeClr val="lt1"/>
                </a:solidFill>
                <a:latin typeface="+mn-lt"/>
                <a:ea typeface="+mn-ea"/>
                <a:cs typeface="+mn-cs"/>
                <a:sym typeface="Calibri"/>
              </a:defRPr>
            </a:lvl7pPr>
            <a:lvl8pPr marL="3566159" indent="-365759">
              <a:spcBef>
                <a:spcPts val="700"/>
              </a:spcBef>
              <a:buSzPct val="100000"/>
              <a:buFont typeface="Arial"/>
              <a:buChar char="•"/>
              <a:defRPr sz="3200">
                <a:solidFill>
                  <a:schemeClr val="lt1"/>
                </a:solidFill>
                <a:latin typeface="+mn-lt"/>
                <a:ea typeface="+mn-ea"/>
                <a:cs typeface="+mn-cs"/>
                <a:sym typeface="Calibri"/>
              </a:defRPr>
            </a:lvl8pPr>
            <a:lvl9pPr marL="4023359" indent="-365759">
              <a:spcBef>
                <a:spcPts val="700"/>
              </a:spcBef>
              <a:buSzPct val="100000"/>
              <a:buFont typeface="Arial"/>
              <a:buChar char="•"/>
              <a:defRPr sz="3200">
                <a:solidFill>
                  <a:schemeClr val="lt1"/>
                </a:solidFill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AKNOWLEDGEMENTS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11112" y="1700808"/>
            <a:ext cx="9162256" cy="447814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5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THANK YOU </a:t>
            </a:r>
          </a:p>
          <a:p>
            <a:pPr marL="0" marR="0" indent="0" algn="ctr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5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FOR YOUR ATTENTION</a:t>
            </a:r>
          </a:p>
          <a:p>
            <a:pPr marL="0" marR="0" indent="0" algn="ctr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it-IT" sz="1600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66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Francesco Pugliese</a:t>
            </a:r>
            <a:endParaRPr kumimoji="0" lang="it-IT" sz="6600" b="1" i="0" u="none" strike="noStrike" cap="none" spc="0" normalizeH="0" baseline="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810000" y="0"/>
            <a:ext cx="752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Data Collection and Storage</a:t>
            </a:r>
            <a:endParaRPr lang="en-US" sz="3200" b="1" dirty="0"/>
          </a:p>
        </p:txBody>
      </p:sp>
      <p:sp>
        <p:nvSpPr>
          <p:cNvPr id="7" name="Segnaposto contenuto 2"/>
          <p:cNvSpPr>
            <a:spLocks noGrp="1"/>
          </p:cNvSpPr>
          <p:nvPr>
            <p:ph type="body" idx="1"/>
          </p:nvPr>
        </p:nvSpPr>
        <p:spPr>
          <a:xfrm>
            <a:off x="306000" y="711764"/>
            <a:ext cx="8532000" cy="5434473"/>
          </a:xfrm>
        </p:spPr>
        <p:txBody>
          <a:bodyPr/>
          <a:lstStyle/>
          <a:p>
            <a:r>
              <a:rPr lang="en-US" sz="2000" b="1" dirty="0" smtClean="0"/>
              <a:t>Data Collection Technique</a:t>
            </a:r>
          </a:p>
          <a:p>
            <a:pPr lvl="1">
              <a:spcBef>
                <a:spcPts val="200"/>
              </a:spcBef>
              <a:buClr>
                <a:srgbClr val="505150"/>
              </a:buClr>
            </a:pPr>
            <a:r>
              <a:rPr lang="en-US" sz="1800" dirty="0" smtClean="0"/>
              <a:t>We exploit </a:t>
            </a:r>
            <a:r>
              <a:rPr lang="en-US" sz="1800" dirty="0" smtClean="0">
                <a:solidFill>
                  <a:srgbClr val="C00000"/>
                </a:solidFill>
              </a:rPr>
              <a:t>Twitter’s </a:t>
            </a:r>
            <a:r>
              <a:rPr lang="en-US" sz="1800" dirty="0">
                <a:solidFill>
                  <a:srgbClr val="C00000"/>
                </a:solidFill>
              </a:rPr>
              <a:t>Streaming API</a:t>
            </a:r>
            <a:r>
              <a:rPr lang="en-US" sz="1800" dirty="0"/>
              <a:t> </a:t>
            </a:r>
            <a:r>
              <a:rPr lang="en-US" sz="1800" dirty="0" smtClean="0"/>
              <a:t>to </a:t>
            </a:r>
            <a:r>
              <a:rPr lang="en-US" sz="1800" dirty="0"/>
              <a:t>get low latency access to Twitter’s </a:t>
            </a:r>
            <a:r>
              <a:rPr lang="en-US" sz="1800" dirty="0" smtClean="0"/>
              <a:t>firehose and collect samples of </a:t>
            </a:r>
            <a:r>
              <a:rPr lang="en-US" sz="1800" dirty="0">
                <a:solidFill>
                  <a:srgbClr val="C00000"/>
                </a:solidFill>
              </a:rPr>
              <a:t>public </a:t>
            </a:r>
            <a:r>
              <a:rPr lang="en-US" sz="1800" dirty="0" smtClean="0">
                <a:solidFill>
                  <a:srgbClr val="C00000"/>
                </a:solidFill>
              </a:rPr>
              <a:t>tweets</a:t>
            </a:r>
            <a:endParaRPr lang="en-US" sz="1800" dirty="0" smtClean="0"/>
          </a:p>
          <a:p>
            <a:pPr lvl="0">
              <a:spcBef>
                <a:spcPts val="1800"/>
              </a:spcBef>
            </a:pPr>
            <a:r>
              <a:rPr lang="en-US" sz="2000" b="1" dirty="0" smtClean="0"/>
              <a:t>Target Population</a:t>
            </a:r>
            <a:endParaRPr lang="en-US" sz="2000" b="1" dirty="0"/>
          </a:p>
          <a:p>
            <a:pPr lvl="1">
              <a:spcBef>
                <a:spcPts val="200"/>
              </a:spcBef>
              <a:buClr>
                <a:srgbClr val="505150"/>
              </a:buClr>
            </a:pPr>
            <a:r>
              <a:rPr lang="en-US" sz="1800" dirty="0" smtClean="0"/>
              <a:t>Public tweets </a:t>
            </a:r>
            <a:r>
              <a:rPr lang="en-US" sz="1800" dirty="0"/>
              <a:t>whose text </a:t>
            </a:r>
            <a:r>
              <a:rPr lang="en-US" sz="1800" dirty="0" smtClean="0"/>
              <a:t>matches </a:t>
            </a:r>
            <a:r>
              <a:rPr lang="en-US" sz="1800" dirty="0" smtClean="0">
                <a:solidFill>
                  <a:srgbClr val="C00000"/>
                </a:solidFill>
              </a:rPr>
              <a:t>at </a:t>
            </a:r>
            <a:r>
              <a:rPr lang="en-US" sz="1800" dirty="0">
                <a:solidFill>
                  <a:srgbClr val="C00000"/>
                </a:solidFill>
              </a:rPr>
              <a:t>least one keyword</a:t>
            </a:r>
            <a:r>
              <a:rPr lang="en-US" sz="1800" dirty="0"/>
              <a:t> </a:t>
            </a:r>
            <a:r>
              <a:rPr lang="en-US" sz="1800" dirty="0" smtClean="0"/>
              <a:t>belonging to the filter</a:t>
            </a:r>
          </a:p>
          <a:p>
            <a:pPr lvl="0">
              <a:spcBef>
                <a:spcPts val="1800"/>
              </a:spcBef>
            </a:pPr>
            <a:r>
              <a:rPr lang="en-US" sz="2000" b="1" dirty="0" smtClean="0"/>
              <a:t>Sampling Design</a:t>
            </a:r>
          </a:p>
          <a:p>
            <a:pPr lvl="1">
              <a:spcBef>
                <a:spcPts val="200"/>
              </a:spcBef>
              <a:buClr>
                <a:srgbClr val="505150"/>
              </a:buClr>
            </a:pPr>
            <a:r>
              <a:rPr lang="en-US" sz="1800" dirty="0" smtClean="0"/>
              <a:t>The sampling algorithm is a </a:t>
            </a:r>
            <a:r>
              <a:rPr lang="en-US" sz="1800" dirty="0" smtClean="0">
                <a:solidFill>
                  <a:srgbClr val="C00000"/>
                </a:solidFill>
              </a:rPr>
              <a:t>black box</a:t>
            </a:r>
            <a:r>
              <a:rPr lang="en-US" sz="1800" dirty="0" smtClean="0"/>
              <a:t>, as it is entirely controlled by Twitter’s Streaming API. </a:t>
            </a:r>
            <a:r>
              <a:rPr lang="en-US" sz="1800" dirty="0" smtClean="0">
                <a:solidFill>
                  <a:srgbClr val="C00000"/>
                </a:solidFill>
              </a:rPr>
              <a:t>At most a 1%</a:t>
            </a:r>
            <a:r>
              <a:rPr lang="en-US" sz="1800" dirty="0" smtClean="0"/>
              <a:t> of all the tweets produced on Twitter at a given time can be sampled</a:t>
            </a:r>
          </a:p>
          <a:p>
            <a:pPr lvl="0">
              <a:spcBef>
                <a:spcPts val="1800"/>
              </a:spcBef>
            </a:pPr>
            <a:r>
              <a:rPr lang="en-US" sz="2000" b="1" dirty="0" smtClean="0"/>
              <a:t>Data Format</a:t>
            </a:r>
            <a:endParaRPr lang="en-US" sz="2000" b="1" dirty="0"/>
          </a:p>
          <a:p>
            <a:pPr lvl="1">
              <a:spcBef>
                <a:spcPts val="200"/>
              </a:spcBef>
              <a:buClr>
                <a:srgbClr val="505150"/>
              </a:buClr>
            </a:pPr>
            <a:r>
              <a:rPr lang="en-US" sz="1800" dirty="0"/>
              <a:t>Twitter’s Streaming API returns data in </a:t>
            </a:r>
            <a:r>
              <a:rPr lang="en-US" sz="1800" dirty="0">
                <a:solidFill>
                  <a:srgbClr val="C00000"/>
                </a:solidFill>
              </a:rPr>
              <a:t>JSON</a:t>
            </a:r>
            <a:r>
              <a:rPr lang="en-US" sz="1800" dirty="0"/>
              <a:t> format  </a:t>
            </a:r>
            <a:endParaRPr lang="en-US" sz="1800" dirty="0" smtClean="0"/>
          </a:p>
          <a:p>
            <a:pPr lvl="0">
              <a:spcBef>
                <a:spcPts val="1800"/>
              </a:spcBef>
            </a:pPr>
            <a:r>
              <a:rPr lang="en-US" sz="2000" b="1" dirty="0"/>
              <a:t>Data </a:t>
            </a:r>
            <a:r>
              <a:rPr lang="en-US" sz="2000" b="1" dirty="0" smtClean="0"/>
              <a:t>Staging and Storage</a:t>
            </a:r>
            <a:endParaRPr lang="en-US" sz="2000" b="1" dirty="0"/>
          </a:p>
          <a:p>
            <a:pPr lvl="1">
              <a:spcBef>
                <a:spcPts val="200"/>
              </a:spcBef>
              <a:buClr>
                <a:srgbClr val="505150"/>
              </a:buClr>
            </a:pPr>
            <a:r>
              <a:rPr lang="en-US" sz="1800" dirty="0"/>
              <a:t>We temporarily </a:t>
            </a:r>
            <a:r>
              <a:rPr lang="en-US" sz="1800" dirty="0" smtClean="0"/>
              <a:t>store gathered JSON </a:t>
            </a:r>
            <a:r>
              <a:rPr lang="en-US" sz="1800" dirty="0"/>
              <a:t>data </a:t>
            </a:r>
            <a:r>
              <a:rPr lang="en-US" sz="1800" dirty="0" smtClean="0"/>
              <a:t>as </a:t>
            </a:r>
            <a:r>
              <a:rPr lang="en-US" sz="1800" dirty="0"/>
              <a:t>text files inside a </a:t>
            </a:r>
            <a:r>
              <a:rPr lang="en-US" sz="1800" dirty="0">
                <a:solidFill>
                  <a:srgbClr val="C00000"/>
                </a:solidFill>
              </a:rPr>
              <a:t>staging area</a:t>
            </a:r>
            <a:r>
              <a:rPr lang="en-US" sz="1800" dirty="0"/>
              <a:t> residing on a </a:t>
            </a:r>
            <a:r>
              <a:rPr lang="en-US" sz="1800" dirty="0" smtClean="0"/>
              <a:t>server. Then </a:t>
            </a:r>
            <a:r>
              <a:rPr lang="en-US" sz="1800" dirty="0"/>
              <a:t>we periodically </a:t>
            </a:r>
            <a:r>
              <a:rPr lang="en-US" sz="1800" dirty="0" smtClean="0"/>
              <a:t>load bunches of tweets into </a:t>
            </a:r>
            <a:r>
              <a:rPr lang="en-US" sz="1800" dirty="0"/>
              <a:t>an </a:t>
            </a:r>
            <a:r>
              <a:rPr lang="en-US" sz="1800" dirty="0">
                <a:solidFill>
                  <a:srgbClr val="C00000"/>
                </a:solidFill>
              </a:rPr>
              <a:t>Oracle </a:t>
            </a:r>
            <a:r>
              <a:rPr lang="en-US" sz="1800" dirty="0" smtClean="0">
                <a:solidFill>
                  <a:srgbClr val="C00000"/>
                </a:solidFill>
              </a:rPr>
              <a:t>DB</a:t>
            </a:r>
            <a:r>
              <a:rPr lang="en-US" sz="1800" dirty="0" smtClean="0"/>
              <a:t> (and remove the corresponding files from the staging area)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80983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/>
          <p:cNvSpPr>
            <a:spLocks noGrp="1"/>
          </p:cNvSpPr>
          <p:nvPr>
            <p:ph type="body" idx="1"/>
          </p:nvPr>
        </p:nvSpPr>
        <p:spPr>
          <a:xfrm>
            <a:off x="306000" y="656730"/>
            <a:ext cx="8532000" cy="5544540"/>
          </a:xfrm>
        </p:spPr>
        <p:txBody>
          <a:bodyPr/>
          <a:lstStyle/>
          <a:p>
            <a:pPr lvl="0"/>
            <a:r>
              <a:rPr lang="en-US" sz="2000" b="1" dirty="0"/>
              <a:t>Process Granularity</a:t>
            </a:r>
          </a:p>
          <a:p>
            <a:pPr lvl="1">
              <a:spcBef>
                <a:spcPts val="200"/>
              </a:spcBef>
              <a:buClr>
                <a:srgbClr val="505150"/>
              </a:buClr>
            </a:pPr>
            <a:r>
              <a:rPr lang="en-US" sz="1800" dirty="0"/>
              <a:t>To compute </a:t>
            </a:r>
            <a:r>
              <a:rPr lang="en-US" sz="1800" dirty="0">
                <a:solidFill>
                  <a:srgbClr val="C00000"/>
                </a:solidFill>
              </a:rPr>
              <a:t>daily index values</a:t>
            </a:r>
            <a:r>
              <a:rPr lang="en-US" sz="1800" dirty="0"/>
              <a:t>, </a:t>
            </a:r>
            <a:r>
              <a:rPr lang="en-US" sz="1800" dirty="0" smtClean="0"/>
              <a:t>we process all </a:t>
            </a:r>
            <a:r>
              <a:rPr lang="en-US" sz="1800" dirty="0"/>
              <a:t>the tweets collected in a </a:t>
            </a:r>
            <a:r>
              <a:rPr lang="en-US" sz="1800" dirty="0">
                <a:solidFill>
                  <a:srgbClr val="C00000"/>
                </a:solidFill>
              </a:rPr>
              <a:t>single </a:t>
            </a:r>
            <a:r>
              <a:rPr lang="en-US" sz="1800" dirty="0" smtClean="0">
                <a:solidFill>
                  <a:srgbClr val="C00000"/>
                </a:solidFill>
              </a:rPr>
              <a:t>day</a:t>
            </a:r>
            <a:r>
              <a:rPr lang="en-US" sz="1800" dirty="0"/>
              <a:t> </a:t>
            </a:r>
            <a:r>
              <a:rPr lang="en-US" sz="1800" dirty="0" smtClean="0"/>
              <a:t>as </a:t>
            </a:r>
            <a:r>
              <a:rPr lang="en-US" sz="1800" dirty="0"/>
              <a:t>a </a:t>
            </a:r>
            <a:r>
              <a:rPr lang="en-US" sz="1800" dirty="0">
                <a:solidFill>
                  <a:srgbClr val="C00000"/>
                </a:solidFill>
              </a:rPr>
              <a:t>single block</a:t>
            </a:r>
          </a:p>
          <a:p>
            <a:pPr lvl="0">
              <a:spcBef>
                <a:spcPts val="1800"/>
              </a:spcBef>
            </a:pPr>
            <a:r>
              <a:rPr lang="en-US" sz="2000" b="1" dirty="0" smtClean="0"/>
              <a:t>Input Data</a:t>
            </a:r>
            <a:endParaRPr lang="en-US" sz="2000" b="1" dirty="0"/>
          </a:p>
          <a:p>
            <a:pPr lvl="1">
              <a:spcBef>
                <a:spcPts val="200"/>
              </a:spcBef>
              <a:buClr>
                <a:srgbClr val="505150"/>
              </a:buClr>
            </a:pPr>
            <a:r>
              <a:rPr lang="en-US" sz="1800" dirty="0" smtClean="0"/>
              <a:t>We </a:t>
            </a:r>
            <a:r>
              <a:rPr lang="en-US" sz="1800" dirty="0" smtClean="0">
                <a:solidFill>
                  <a:srgbClr val="C00000"/>
                </a:solidFill>
              </a:rPr>
              <a:t>only</a:t>
            </a:r>
            <a:r>
              <a:rPr lang="en-US" sz="1800" dirty="0" smtClean="0"/>
              <a:t> analyze </a:t>
            </a:r>
            <a:r>
              <a:rPr lang="en-US" sz="1800" dirty="0" smtClean="0">
                <a:solidFill>
                  <a:srgbClr val="C00000"/>
                </a:solidFill>
              </a:rPr>
              <a:t>the </a:t>
            </a:r>
            <a:r>
              <a:rPr lang="en-US" sz="1800" dirty="0">
                <a:solidFill>
                  <a:srgbClr val="C00000"/>
                </a:solidFill>
              </a:rPr>
              <a:t>textual content</a:t>
            </a:r>
            <a:r>
              <a:rPr lang="en-US" sz="1800" dirty="0"/>
              <a:t> of the </a:t>
            </a:r>
            <a:r>
              <a:rPr lang="en-US" sz="1800" dirty="0" smtClean="0"/>
              <a:t>tweets. (No information about users is ever accessed: </a:t>
            </a:r>
            <a:r>
              <a:rPr lang="en-US" sz="1800" dirty="0"/>
              <a:t>the index only uses </a:t>
            </a:r>
            <a:r>
              <a:rPr lang="en-US" sz="1800" i="1" dirty="0"/>
              <a:t>unlinked</a:t>
            </a:r>
            <a:r>
              <a:rPr lang="en-US" sz="1800" dirty="0"/>
              <a:t> </a:t>
            </a:r>
            <a:r>
              <a:rPr lang="en-US" sz="1800" i="1" dirty="0"/>
              <a:t>anonymized</a:t>
            </a:r>
            <a:r>
              <a:rPr lang="en-US" sz="1800" dirty="0"/>
              <a:t> </a:t>
            </a:r>
            <a:r>
              <a:rPr lang="en-US" sz="1800" dirty="0" smtClean="0"/>
              <a:t>data)</a:t>
            </a:r>
          </a:p>
          <a:p>
            <a:pPr lvl="0">
              <a:spcBef>
                <a:spcPts val="1800"/>
              </a:spcBef>
            </a:pPr>
            <a:r>
              <a:rPr lang="en-US" sz="2000" b="1" dirty="0" smtClean="0"/>
              <a:t>Text Cleaning and Normalization</a:t>
            </a:r>
            <a:endParaRPr lang="en-US" sz="2000" b="1" dirty="0"/>
          </a:p>
          <a:p>
            <a:pPr lvl="1">
              <a:spcBef>
                <a:spcPts val="200"/>
              </a:spcBef>
              <a:buClr>
                <a:srgbClr val="505150"/>
              </a:buClr>
            </a:pPr>
            <a:r>
              <a:rPr lang="en-US" sz="1800" dirty="0" smtClean="0"/>
              <a:t>We perform standard NLP </a:t>
            </a:r>
            <a:r>
              <a:rPr lang="en-US" sz="1800" dirty="0" smtClean="0">
                <a:solidFill>
                  <a:srgbClr val="C00000"/>
                </a:solidFill>
              </a:rPr>
              <a:t>pre-processing</a:t>
            </a:r>
            <a:r>
              <a:rPr lang="en-US" sz="1800" dirty="0" smtClean="0"/>
              <a:t> steps: </a:t>
            </a:r>
            <a:r>
              <a:rPr lang="en-US" sz="1800" dirty="0"/>
              <a:t>(</a:t>
            </a:r>
            <a:r>
              <a:rPr lang="en-US" sz="1800" dirty="0" smtClean="0"/>
              <a:t>i) convert </a:t>
            </a:r>
            <a:r>
              <a:rPr lang="en-US" sz="1800" dirty="0"/>
              <a:t>to lowercase</a:t>
            </a:r>
            <a:r>
              <a:rPr lang="en-US" sz="1800" dirty="0" smtClean="0"/>
              <a:t>,</a:t>
            </a:r>
          </a:p>
          <a:p>
            <a:pPr marL="741600" lvl="1" indent="0">
              <a:spcBef>
                <a:spcPts val="0"/>
              </a:spcBef>
              <a:buClr>
                <a:srgbClr val="505150"/>
              </a:buClr>
              <a:buNone/>
            </a:pPr>
            <a:r>
              <a:rPr lang="en-US" sz="1800" dirty="0" smtClean="0"/>
              <a:t>(</a:t>
            </a:r>
            <a:r>
              <a:rPr lang="en-US" sz="1800" dirty="0"/>
              <a:t>ii) </a:t>
            </a:r>
            <a:r>
              <a:rPr lang="en-US" sz="1800" dirty="0" smtClean="0"/>
              <a:t>tokenize </a:t>
            </a:r>
            <a:r>
              <a:rPr lang="en-US" sz="1800" dirty="0"/>
              <a:t>running text into words, (iii) </a:t>
            </a:r>
            <a:r>
              <a:rPr lang="en-US" sz="1800" dirty="0" smtClean="0"/>
              <a:t>apply basic </a:t>
            </a:r>
            <a:r>
              <a:rPr lang="en-US" sz="1800" dirty="0"/>
              <a:t>orthographic </a:t>
            </a:r>
            <a:r>
              <a:rPr lang="en-US" sz="1800" dirty="0" smtClean="0"/>
              <a:t>repairs,</a:t>
            </a:r>
          </a:p>
          <a:p>
            <a:pPr marL="741600" lvl="1" indent="0">
              <a:spcBef>
                <a:spcPts val="0"/>
              </a:spcBef>
              <a:buClr>
                <a:srgbClr val="505150"/>
              </a:buClr>
              <a:buNone/>
            </a:pPr>
            <a:r>
              <a:rPr lang="en-US" sz="1800" dirty="0" smtClean="0"/>
              <a:t>(</a:t>
            </a:r>
            <a:r>
              <a:rPr lang="en-US" sz="1800" dirty="0"/>
              <a:t>iv) </a:t>
            </a:r>
            <a:r>
              <a:rPr lang="en-US" sz="1800" dirty="0" smtClean="0"/>
              <a:t>remove </a:t>
            </a:r>
            <a:r>
              <a:rPr lang="en-US" sz="1800" dirty="0"/>
              <a:t>URLs, (v) </a:t>
            </a:r>
            <a:r>
              <a:rPr lang="en-US" sz="1800" dirty="0" smtClean="0"/>
              <a:t>remove </a:t>
            </a:r>
            <a:r>
              <a:rPr lang="en-US" sz="1800" dirty="0"/>
              <a:t>non-alphabetic characters (e.g. ‘#’ or </a:t>
            </a:r>
            <a:r>
              <a:rPr lang="en-US" sz="1800" dirty="0" smtClean="0"/>
              <a:t>‘@’),</a:t>
            </a:r>
          </a:p>
          <a:p>
            <a:pPr marL="741600" lvl="1" indent="0">
              <a:spcBef>
                <a:spcPts val="0"/>
              </a:spcBef>
              <a:buClr>
                <a:srgbClr val="505150"/>
              </a:buClr>
              <a:buNone/>
            </a:pPr>
            <a:r>
              <a:rPr lang="en-US" sz="1800" dirty="0" smtClean="0"/>
              <a:t>(</a:t>
            </a:r>
            <a:r>
              <a:rPr lang="en-US" sz="1800" dirty="0"/>
              <a:t>vi) </a:t>
            </a:r>
            <a:r>
              <a:rPr lang="en-US" sz="1800" dirty="0" smtClean="0"/>
              <a:t>remove </a:t>
            </a:r>
            <a:r>
              <a:rPr lang="en-US" sz="1800" dirty="0"/>
              <a:t>stop words, (vi</a:t>
            </a:r>
            <a:r>
              <a:rPr lang="en-US" sz="1800" dirty="0" smtClean="0"/>
              <a:t>) </a:t>
            </a:r>
            <a:r>
              <a:rPr lang="en-US" sz="1800" i="1" dirty="0" smtClean="0"/>
              <a:t>if needed</a:t>
            </a:r>
            <a:r>
              <a:rPr lang="en-US" sz="1800" dirty="0" smtClean="0"/>
              <a:t>, </a:t>
            </a:r>
            <a:r>
              <a:rPr lang="en-US" sz="1800" dirty="0" smtClean="0">
                <a:solidFill>
                  <a:srgbClr val="C00000"/>
                </a:solidFill>
              </a:rPr>
              <a:t>stem</a:t>
            </a:r>
            <a:r>
              <a:rPr lang="en-US" sz="1800" dirty="0" smtClean="0"/>
              <a:t> </a:t>
            </a:r>
            <a:r>
              <a:rPr lang="en-US" sz="1800" dirty="0"/>
              <a:t>words to get </a:t>
            </a:r>
            <a:r>
              <a:rPr lang="en-US" sz="1800" dirty="0" smtClean="0"/>
              <a:t>rid </a:t>
            </a:r>
            <a:r>
              <a:rPr lang="en-US" sz="1800" dirty="0"/>
              <a:t>of inflected </a:t>
            </a:r>
            <a:r>
              <a:rPr lang="en-US" sz="1800" dirty="0" smtClean="0"/>
              <a:t>forms</a:t>
            </a:r>
          </a:p>
          <a:p>
            <a:pPr lvl="0">
              <a:spcBef>
                <a:spcPts val="1800"/>
              </a:spcBef>
            </a:pPr>
            <a:r>
              <a:rPr lang="en-US" sz="2000" b="1" dirty="0" smtClean="0"/>
              <a:t>Sentiment Analysis Approach</a:t>
            </a:r>
            <a:endParaRPr lang="en-US" sz="2000" b="1" dirty="0"/>
          </a:p>
          <a:p>
            <a:pPr lvl="1">
              <a:spcBef>
                <a:spcPts val="200"/>
              </a:spcBef>
              <a:buClr>
                <a:srgbClr val="505150"/>
              </a:buClr>
            </a:pPr>
            <a:r>
              <a:rPr lang="en-US" sz="1800" dirty="0" smtClean="0"/>
              <a:t>To classify </a:t>
            </a:r>
            <a:r>
              <a:rPr lang="en-US" sz="1800" dirty="0"/>
              <a:t>tweets as </a:t>
            </a:r>
            <a:r>
              <a:rPr lang="en-US" sz="1800" dirty="0" smtClean="0"/>
              <a:t>Positive, Negative or </a:t>
            </a:r>
            <a:r>
              <a:rPr lang="en-US" sz="1800" dirty="0"/>
              <a:t>Neutral </a:t>
            </a:r>
            <a:r>
              <a:rPr lang="en-US" sz="1800" dirty="0" smtClean="0"/>
              <a:t>we chose to adopt an </a:t>
            </a:r>
            <a:r>
              <a:rPr lang="en-US" sz="1800" dirty="0" smtClean="0">
                <a:solidFill>
                  <a:srgbClr val="C00000"/>
                </a:solidFill>
              </a:rPr>
              <a:t>unsupervised</a:t>
            </a:r>
            <a:r>
              <a:rPr lang="en-US" sz="1800" dirty="0" smtClean="0"/>
              <a:t>, </a:t>
            </a:r>
            <a:r>
              <a:rPr lang="en-US" sz="1800" dirty="0" smtClean="0">
                <a:solidFill>
                  <a:srgbClr val="C00000"/>
                </a:solidFill>
              </a:rPr>
              <a:t>lexicon-based approach</a:t>
            </a:r>
            <a:endParaRPr lang="en-US" sz="1800" dirty="0" smtClean="0"/>
          </a:p>
          <a:p>
            <a:pPr lvl="1">
              <a:spcBef>
                <a:spcPts val="400"/>
              </a:spcBef>
              <a:buClr>
                <a:srgbClr val="505150"/>
              </a:buClr>
            </a:pPr>
            <a:r>
              <a:rPr lang="en-US" sz="1800" dirty="0" smtClean="0"/>
              <a:t>We discarded supervised</a:t>
            </a:r>
            <a:r>
              <a:rPr lang="en-US" sz="1800" dirty="0"/>
              <a:t>, Machine Learning </a:t>
            </a:r>
            <a:r>
              <a:rPr lang="en-US" sz="1800" dirty="0" smtClean="0"/>
              <a:t>approaches because we were </a:t>
            </a:r>
            <a:r>
              <a:rPr lang="en-US" sz="1800" dirty="0" smtClean="0">
                <a:solidFill>
                  <a:srgbClr val="C00000"/>
                </a:solidFill>
              </a:rPr>
              <a:t>unable to find</a:t>
            </a:r>
            <a:r>
              <a:rPr lang="en-US" sz="1800" dirty="0" smtClean="0"/>
              <a:t> large, high quality </a:t>
            </a:r>
            <a:r>
              <a:rPr lang="en-US" sz="1800" dirty="0" smtClean="0">
                <a:solidFill>
                  <a:srgbClr val="C00000"/>
                </a:solidFill>
              </a:rPr>
              <a:t>training sets</a:t>
            </a:r>
            <a:r>
              <a:rPr lang="en-US" sz="1800" dirty="0" smtClean="0"/>
              <a:t> of human-labeled tweets </a:t>
            </a:r>
            <a:r>
              <a:rPr lang="en-US" sz="1800" dirty="0" smtClean="0">
                <a:solidFill>
                  <a:srgbClr val="C00000"/>
                </a:solidFill>
              </a:rPr>
              <a:t>in Italian</a:t>
            </a:r>
            <a:endParaRPr lang="en-US" sz="1800" dirty="0">
              <a:solidFill>
                <a:srgbClr val="C00000"/>
              </a:solidFill>
            </a:endParaRPr>
          </a:p>
        </p:txBody>
      </p:sp>
      <p:sp>
        <p:nvSpPr>
          <p:cNvPr id="8" name="Titolo 1"/>
          <p:cNvSpPr txBox="1">
            <a:spLocks/>
          </p:cNvSpPr>
          <p:nvPr/>
        </p:nvSpPr>
        <p:spPr>
          <a:xfrm>
            <a:off x="925414" y="0"/>
            <a:ext cx="7524000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C0000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sz="3000" b="1" dirty="0" smtClean="0">
                <a:solidFill>
                  <a:srgbClr val="23AFA2"/>
                </a:solidFill>
                <a:latin typeface="Century Gothic" panose="020B0502020202020204" pitchFamily="34" charset="0"/>
              </a:rPr>
              <a:t>Text Processing and Sentiment Analysis</a:t>
            </a:r>
            <a:endParaRPr lang="en-US" sz="3000" b="1" dirty="0">
              <a:solidFill>
                <a:srgbClr val="23AFA2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244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810000" y="0"/>
            <a:ext cx="752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Sentiment Scores: The Lexicon</a:t>
            </a:r>
            <a:endParaRPr lang="en-US" sz="3200" b="1" dirty="0"/>
          </a:p>
        </p:txBody>
      </p:sp>
      <p:sp>
        <p:nvSpPr>
          <p:cNvPr id="3" name="Segnaposto contenuto 2"/>
          <p:cNvSpPr>
            <a:spLocks noGrp="1"/>
          </p:cNvSpPr>
          <p:nvPr>
            <p:ph type="body" idx="1"/>
          </p:nvPr>
        </p:nvSpPr>
        <p:spPr>
          <a:xfrm>
            <a:off x="306000" y="813364"/>
            <a:ext cx="8532000" cy="5231273"/>
          </a:xfrm>
        </p:spPr>
        <p:txBody>
          <a:bodyPr/>
          <a:lstStyle/>
          <a:p>
            <a:r>
              <a:rPr lang="en-US" sz="2000" dirty="0" smtClean="0"/>
              <a:t>Our Sentiment Analysis application involves two sequential steps</a:t>
            </a:r>
          </a:p>
          <a:p>
            <a:pPr marL="800100" lvl="1" indent="-342900">
              <a:spcBef>
                <a:spcPts val="400"/>
              </a:spcBef>
              <a:buClr>
                <a:srgbClr val="505150"/>
              </a:buClr>
              <a:buFont typeface="+mj-lt"/>
              <a:buAutoNum type="arabicParenR"/>
            </a:pPr>
            <a:r>
              <a:rPr lang="en-US" sz="1800" dirty="0" smtClean="0"/>
              <a:t>Calculate </a:t>
            </a:r>
            <a:r>
              <a:rPr lang="en-US" sz="1800" dirty="0" smtClean="0">
                <a:solidFill>
                  <a:srgbClr val="C00000"/>
                </a:solidFill>
              </a:rPr>
              <a:t>sentiment scores</a:t>
            </a:r>
            <a:r>
              <a:rPr lang="en-US" sz="1800" dirty="0" smtClean="0"/>
              <a:t> for each tweet</a:t>
            </a:r>
          </a:p>
          <a:p>
            <a:pPr marL="800100" lvl="1" indent="-342900">
              <a:spcBef>
                <a:spcPts val="400"/>
              </a:spcBef>
              <a:buClr>
                <a:srgbClr val="505150"/>
              </a:buClr>
              <a:buFont typeface="+mj-lt"/>
              <a:buAutoNum type="arabicParenR"/>
            </a:pPr>
            <a:r>
              <a:rPr lang="en-US" sz="1800" dirty="0" smtClean="0"/>
              <a:t>Use these </a:t>
            </a:r>
            <a:r>
              <a:rPr lang="en-US" sz="1800" dirty="0" smtClean="0">
                <a:solidFill>
                  <a:srgbClr val="C00000"/>
                </a:solidFill>
              </a:rPr>
              <a:t>sentiment scores</a:t>
            </a:r>
            <a:r>
              <a:rPr lang="en-US" sz="1800" dirty="0" smtClean="0"/>
              <a:t> to </a:t>
            </a:r>
            <a:r>
              <a:rPr lang="en-US" sz="1800" dirty="0" smtClean="0">
                <a:solidFill>
                  <a:srgbClr val="C00000"/>
                </a:solidFill>
              </a:rPr>
              <a:t>cluster</a:t>
            </a:r>
            <a:r>
              <a:rPr lang="en-US" sz="1800" dirty="0" smtClean="0"/>
              <a:t> tweets into </a:t>
            </a:r>
            <a:r>
              <a:rPr lang="en-US" sz="1800" dirty="0"/>
              <a:t>three mutually exclusive classes: </a:t>
            </a:r>
            <a:r>
              <a:rPr lang="en-US" sz="1800" dirty="0" smtClean="0"/>
              <a:t>Positive (P), Negative (N) </a:t>
            </a:r>
            <a:r>
              <a:rPr lang="en-US" sz="1800" dirty="0"/>
              <a:t>and </a:t>
            </a:r>
            <a:r>
              <a:rPr lang="en-US" sz="1800" dirty="0" smtClean="0"/>
              <a:t>Neutral (U)</a:t>
            </a:r>
          </a:p>
          <a:p>
            <a:pPr>
              <a:spcBef>
                <a:spcPts val="1800"/>
              </a:spcBef>
            </a:pPr>
            <a:r>
              <a:rPr lang="en-US" sz="2000" dirty="0" smtClean="0"/>
              <a:t>To attach sentiment scores to a tweet </a:t>
            </a:r>
            <a:r>
              <a:rPr lang="en-US" sz="2000" dirty="0"/>
              <a:t>we leverage </a:t>
            </a:r>
            <a:r>
              <a:rPr lang="en-US" sz="2000" dirty="0" smtClean="0"/>
              <a:t>an </a:t>
            </a:r>
            <a:r>
              <a:rPr lang="en-US" sz="2000" dirty="0">
                <a:solidFill>
                  <a:srgbClr val="C00000"/>
                </a:solidFill>
              </a:rPr>
              <a:t>Italian Sentiment Lexicon</a:t>
            </a:r>
            <a:r>
              <a:rPr lang="en-US" sz="2000" dirty="0"/>
              <a:t>, namely a vocabulary whose lemmas are associated to </a:t>
            </a:r>
            <a:r>
              <a:rPr lang="en-US" sz="2000" dirty="0">
                <a:solidFill>
                  <a:srgbClr val="C00000"/>
                </a:solidFill>
              </a:rPr>
              <a:t>pre-computed</a:t>
            </a:r>
            <a:r>
              <a:rPr lang="en-US" sz="2000" dirty="0"/>
              <a:t> </a:t>
            </a:r>
            <a:r>
              <a:rPr lang="en-US" sz="2000" i="1" dirty="0" smtClean="0">
                <a:solidFill>
                  <a:srgbClr val="C00000"/>
                </a:solidFill>
              </a:rPr>
              <a:t>positive</a:t>
            </a:r>
            <a:r>
              <a:rPr lang="en-US" sz="2000" dirty="0" smtClean="0"/>
              <a:t> and </a:t>
            </a:r>
            <a:r>
              <a:rPr lang="en-US" sz="2000" i="1" dirty="0" smtClean="0">
                <a:solidFill>
                  <a:srgbClr val="C00000"/>
                </a:solidFill>
              </a:rPr>
              <a:t>negative</a:t>
            </a:r>
            <a:r>
              <a:rPr lang="en-US" sz="2000" dirty="0" smtClean="0"/>
              <a:t> sentiment scores</a:t>
            </a:r>
          </a:p>
          <a:p>
            <a:pPr>
              <a:spcBef>
                <a:spcPts val="1800"/>
              </a:spcBef>
            </a:pPr>
            <a:r>
              <a:rPr lang="en-US" sz="2000" dirty="0" smtClean="0"/>
              <a:t>Currently we are using the </a:t>
            </a:r>
            <a:r>
              <a:rPr lang="en-US" sz="2000" b="1" dirty="0" smtClean="0">
                <a:solidFill>
                  <a:srgbClr val="C00000"/>
                </a:solidFill>
              </a:rPr>
              <a:t>Sentix</a:t>
            </a:r>
            <a:r>
              <a:rPr lang="en-US" sz="2000" dirty="0" smtClean="0"/>
              <a:t> lexicon [Basile and Nissim 2013]</a:t>
            </a:r>
          </a:p>
          <a:p>
            <a:pPr>
              <a:spcBef>
                <a:spcPts val="1800"/>
              </a:spcBef>
            </a:pPr>
            <a:r>
              <a:rPr lang="en-US" sz="2000" dirty="0" smtClean="0"/>
              <a:t>Since it aligns several existing, </a:t>
            </a:r>
            <a:r>
              <a:rPr lang="en-US" sz="2000" dirty="0" smtClean="0">
                <a:solidFill>
                  <a:srgbClr val="C00000"/>
                </a:solidFill>
              </a:rPr>
              <a:t>independent</a:t>
            </a:r>
            <a:r>
              <a:rPr lang="en-US" sz="2000" dirty="0" smtClean="0"/>
              <a:t> lexical resources (</a:t>
            </a:r>
            <a:r>
              <a:rPr lang="en-US" sz="2000" i="1" dirty="0" smtClean="0"/>
              <a:t>WordNet</a:t>
            </a:r>
            <a:r>
              <a:rPr lang="en-US" sz="2000" dirty="0" smtClean="0"/>
              <a:t>, </a:t>
            </a:r>
            <a:r>
              <a:rPr lang="en-US" sz="2000" i="1" dirty="0" smtClean="0"/>
              <a:t>MultiWordNet</a:t>
            </a:r>
            <a:r>
              <a:rPr lang="en-US" sz="2000" dirty="0" smtClean="0"/>
              <a:t>, </a:t>
            </a:r>
            <a:r>
              <a:rPr lang="en-US" sz="2000" i="1" dirty="0" smtClean="0"/>
              <a:t>BabelNet</a:t>
            </a:r>
            <a:r>
              <a:rPr lang="en-US" sz="2000" dirty="0" smtClean="0"/>
              <a:t>, </a:t>
            </a:r>
            <a:r>
              <a:rPr lang="en-US" sz="2000" i="1" dirty="0" smtClean="0"/>
              <a:t>SentiWordNet</a:t>
            </a:r>
            <a:r>
              <a:rPr lang="en-US" sz="2000" dirty="0" smtClean="0"/>
              <a:t>) Sentix contains many </a:t>
            </a:r>
            <a:r>
              <a:rPr lang="en-US" sz="2000" dirty="0" smtClean="0">
                <a:solidFill>
                  <a:srgbClr val="C00000"/>
                </a:solidFill>
              </a:rPr>
              <a:t>duplicated</a:t>
            </a:r>
            <a:r>
              <a:rPr lang="en-US" sz="2000" dirty="0" smtClean="0"/>
              <a:t> lemmas</a:t>
            </a:r>
          </a:p>
          <a:p>
            <a:pPr lvl="1">
              <a:spcBef>
                <a:spcPts val="400"/>
              </a:spcBef>
            </a:pPr>
            <a:r>
              <a:rPr lang="en-US" sz="2000" dirty="0" smtClean="0"/>
              <a:t>~75’000 lemmas overall, only ~42’000 </a:t>
            </a:r>
            <a:r>
              <a:rPr lang="en-US" sz="2000" dirty="0" smtClean="0">
                <a:solidFill>
                  <a:srgbClr val="C00000"/>
                </a:solidFill>
              </a:rPr>
              <a:t>unique</a:t>
            </a:r>
          </a:p>
          <a:p>
            <a:pPr lvl="2">
              <a:spcBef>
                <a:spcPts val="400"/>
              </a:spcBef>
              <a:buClr>
                <a:srgbClr val="C00000"/>
              </a:buClr>
              <a:buFont typeface="Wingdings 3" panose="05040102010807070707" pitchFamily="18" charset="2"/>
              <a:buChar char="Æ"/>
            </a:pPr>
            <a:r>
              <a:rPr lang="en-US" sz="1800" dirty="0" smtClean="0"/>
              <a:t>To ensure unambiguous and reproducible results we </a:t>
            </a:r>
            <a:r>
              <a:rPr lang="en-US" sz="1800" dirty="0" smtClean="0">
                <a:solidFill>
                  <a:srgbClr val="C00000"/>
                </a:solidFill>
              </a:rPr>
              <a:t>de-duplicated</a:t>
            </a:r>
            <a:r>
              <a:rPr lang="en-US" sz="1800" dirty="0" smtClean="0"/>
              <a:t> Sentix by </a:t>
            </a:r>
            <a:r>
              <a:rPr lang="en-US" sz="1800" dirty="0" smtClean="0">
                <a:solidFill>
                  <a:srgbClr val="C00000"/>
                </a:solidFill>
              </a:rPr>
              <a:t>averaging</a:t>
            </a:r>
            <a:r>
              <a:rPr lang="en-US" sz="1800" dirty="0" smtClean="0"/>
              <a:t> atomic sentiment scores of duplicated lemmas</a:t>
            </a:r>
            <a:endParaRPr lang="en-US" sz="1800" dirty="0"/>
          </a:p>
          <a:p>
            <a:pPr lvl="1">
              <a:spcBef>
                <a:spcPts val="1800"/>
              </a:spcBef>
            </a:pP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634114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810000" y="0"/>
            <a:ext cx="752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The Sentiment Space</a:t>
            </a:r>
            <a:endParaRPr lang="en-US" sz="3200" b="1" dirty="0"/>
          </a:p>
        </p:txBody>
      </p:sp>
      <p:sp>
        <p:nvSpPr>
          <p:cNvPr id="3" name="Segnaposto contenuto 2"/>
          <p:cNvSpPr>
            <a:spLocks noGrp="1"/>
          </p:cNvSpPr>
          <p:nvPr>
            <p:ph type="body" idx="1"/>
          </p:nvPr>
        </p:nvSpPr>
        <p:spPr>
          <a:xfrm>
            <a:off x="306000" y="617077"/>
            <a:ext cx="8532000" cy="1573673"/>
          </a:xfrm>
        </p:spPr>
        <p:txBody>
          <a:bodyPr/>
          <a:lstStyle/>
          <a:p>
            <a:r>
              <a:rPr lang="en-US" sz="2000" dirty="0" smtClean="0"/>
              <a:t>In Sentix, positive (</a:t>
            </a:r>
            <a:r>
              <a:rPr lang="en-US" sz="20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US" sz="2000" dirty="0" smtClean="0"/>
              <a:t>) and negative (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US" sz="2000" dirty="0" smtClean="0"/>
              <a:t>) </a:t>
            </a:r>
            <a:r>
              <a:rPr lang="en-US" sz="2000" dirty="0" smtClean="0">
                <a:solidFill>
                  <a:srgbClr val="C00000"/>
                </a:solidFill>
              </a:rPr>
              <a:t>sentiment</a:t>
            </a:r>
          </a:p>
          <a:p>
            <a:pPr marL="342000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C00000"/>
                </a:solidFill>
              </a:rPr>
              <a:t>scores</a:t>
            </a:r>
            <a:r>
              <a:rPr lang="en-US" sz="2000" dirty="0" smtClean="0"/>
              <a:t> of lemmas are </a:t>
            </a:r>
            <a:r>
              <a:rPr lang="en-US" sz="2000" dirty="0" smtClean="0">
                <a:solidFill>
                  <a:srgbClr val="C00000"/>
                </a:solidFill>
              </a:rPr>
              <a:t>constrained</a:t>
            </a:r>
            <a:r>
              <a:rPr lang="en-US" sz="2000" dirty="0" smtClean="0"/>
              <a:t> as follows:</a:t>
            </a:r>
          </a:p>
          <a:p>
            <a:pPr lvl="0">
              <a:spcBef>
                <a:spcPts val="1200"/>
              </a:spcBef>
            </a:pPr>
            <a:r>
              <a:rPr lang="en-US" sz="2000" dirty="0" smtClean="0"/>
              <a:t>Therefore Sentix maps lemmas to </a:t>
            </a:r>
            <a:r>
              <a:rPr lang="en-US" sz="2000" dirty="0" smtClean="0">
                <a:solidFill>
                  <a:srgbClr val="C00000"/>
                </a:solidFill>
              </a:rPr>
              <a:t>points</a:t>
            </a:r>
            <a:endParaRPr lang="en-US" sz="2000" dirty="0" smtClean="0"/>
          </a:p>
          <a:p>
            <a:pPr marL="342000" lvl="0" indent="0">
              <a:spcBef>
                <a:spcPts val="0"/>
              </a:spcBef>
              <a:buNone/>
            </a:pPr>
            <a:r>
              <a:rPr lang="en-US" sz="2000" dirty="0"/>
              <a:t>belonging </a:t>
            </a:r>
            <a:r>
              <a:rPr lang="en-US" sz="2000" dirty="0" smtClean="0"/>
              <a:t>to the </a:t>
            </a:r>
            <a:r>
              <a:rPr lang="en-US" sz="2000" dirty="0" smtClean="0">
                <a:solidFill>
                  <a:srgbClr val="C00000"/>
                </a:solidFill>
              </a:rPr>
              <a:t>sentiment triangle</a:t>
            </a:r>
            <a:r>
              <a:rPr lang="en-US" sz="2000" dirty="0" smtClean="0"/>
              <a:t>:</a:t>
            </a:r>
            <a:endParaRPr lang="en-US" sz="2000" dirty="0">
              <a:solidFill>
                <a:srgbClr val="C00000"/>
              </a:solidFill>
            </a:endParaRPr>
          </a:p>
          <a:p>
            <a:pPr marL="342000" indent="0">
              <a:spcBef>
                <a:spcPts val="0"/>
              </a:spcBef>
              <a:buNone/>
            </a:pPr>
            <a:endParaRPr lang="en-US" sz="2000" dirty="0" smtClean="0"/>
          </a:p>
        </p:txBody>
      </p:sp>
      <p:graphicFrame>
        <p:nvGraphicFramePr>
          <p:cNvPr id="4" name="Tabella 3"/>
          <p:cNvGraphicFramePr>
            <a:graphicFrameLocks noGrp="1"/>
          </p:cNvGraphicFramePr>
          <p:nvPr>
            <p:extLst/>
          </p:nvPr>
        </p:nvGraphicFramePr>
        <p:xfrm>
          <a:off x="4545553" y="4724400"/>
          <a:ext cx="4242969" cy="695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6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12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33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0046"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en-US" sz="1400" u="none" strike="noStrike" kern="1200" dirty="0" smtClean="0">
                          <a:effectLst/>
                        </a:rPr>
                        <a:t> lemma</a:t>
                      </a:r>
                      <a:endParaRPr lang="en-US" sz="1400" b="1" u="none" strike="noStrike" kern="12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</a:rPr>
                        <a:t> pos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</a:rPr>
                        <a:t> neg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</a:rPr>
                        <a:t> polarity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</a:rPr>
                        <a:t> intensity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smtClean="0">
                          <a:effectLst/>
                        </a:rPr>
                        <a:t> caldo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</a:rPr>
                        <a:t>     0.25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 dirty="0" smtClean="0">
                          <a:effectLst/>
                        </a:rPr>
                        <a:t>  0.125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</a:rPr>
                        <a:t>         0.41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</a:rPr>
                        <a:t>        0.28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smtClean="0">
                          <a:effectLst/>
                        </a:rPr>
                        <a:t> freddo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</a:rPr>
                        <a:t>   0.047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</a:rPr>
                        <a:t>  0.297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</a:rPr>
                        <a:t>          -0.8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</a:rPr>
                        <a:t>          0.3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7"/>
              <p:cNvSpPr>
                <a:spLocks noChangeAspect="1"/>
              </p:cNvSpPr>
              <p:nvPr/>
            </p:nvSpPr>
            <p:spPr>
              <a:xfrm>
                <a:off x="6313744" y="566332"/>
                <a:ext cx="1213081" cy="8789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it-IT">
                                    <a:latin typeface="Cambria Math"/>
                                  </a:rPr>
                                  <m:t>p</m:t>
                                </m:r>
                                <m:r>
                                  <a:rPr lang="it-IT" i="1">
                                    <a:latin typeface="Cambria Math"/>
                                    <a:ea typeface="Cambria Math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i="1">
                                        <a:latin typeface="Cambria Math"/>
                                        <a:ea typeface="Cambria Math"/>
                                      </a:rPr>
                                      <m:t>0, 1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it-IT">
                                    <a:latin typeface="Cambria Math"/>
                                  </a:rPr>
                                  <m:t>n</m:t>
                                </m:r>
                                <m:r>
                                  <a:rPr lang="it-IT" i="1">
                                    <a:latin typeface="Cambria Math"/>
                                    <a:ea typeface="Cambria Math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i="1">
                                        <a:latin typeface="Cambria Math"/>
                                        <a:ea typeface="Cambria Math"/>
                                      </a:rPr>
                                      <m:t>0, 1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it-IT" b="0" i="0" smtClean="0">
                                    <a:latin typeface="Cambria Math"/>
                                  </a:rPr>
                                  <m:t>p</m:t>
                                </m:r>
                                <m:r>
                                  <a:rPr lang="it-IT" b="0" i="0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it-IT">
                                    <a:latin typeface="Cambria Math"/>
                                  </a:rPr>
                                  <m:t>n</m:t>
                                </m:r>
                                <m:r>
                                  <a:rPr lang="it-IT" i="1" smtClean="0">
                                    <a:latin typeface="Cambria Math"/>
                                    <a:ea typeface="Cambria Math"/>
                                  </a:rPr>
                                  <m:t>≤</m:t>
                                </m:r>
                                <m:r>
                                  <a:rPr lang="it-IT" b="0" i="1" smtClean="0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ttango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744" y="566332"/>
                <a:ext cx="1213081" cy="878953"/>
              </a:xfrm>
              <a:prstGeom prst="rect">
                <a:avLst/>
              </a:prstGeom>
              <a:blipFill rotWithShape="1"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2"/>
              <p:cNvSpPr txBox="1">
                <a:spLocks/>
              </p:cNvSpPr>
              <p:nvPr/>
            </p:nvSpPr>
            <p:spPr>
              <a:xfrm>
                <a:off x="4028149" y="2321051"/>
                <a:ext cx="5030126" cy="1912811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3200" kern="1200" baseline="0">
                    <a:solidFill>
                      <a:srgbClr val="505150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800" kern="1200" baseline="0">
                    <a:solidFill>
                      <a:srgbClr val="505150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 baseline="0">
                    <a:solidFill>
                      <a:srgbClr val="505150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000" kern="1200" baseline="0">
                    <a:solidFill>
                      <a:srgbClr val="505150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000" kern="1200" baseline="0">
                    <a:solidFill>
                      <a:srgbClr val="505150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80000" indent="-180000"/>
                <a:r>
                  <a:rPr lang="en-US" sz="2000" dirty="0" smtClean="0"/>
                  <a:t>From (</a:t>
                </a:r>
                <a:r>
                  <a:rPr lang="en-US" sz="2000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p,</a:t>
                </a:r>
                <a:r>
                  <a:rPr lang="en-US" sz="2000" dirty="0" smtClean="0"/>
                  <a:t>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sz="2000" dirty="0" smtClean="0"/>
                  <a:t>) coordinates we can pass to </a:t>
                </a:r>
                <a:r>
                  <a:rPr lang="en-US" sz="2000" dirty="0" smtClean="0">
                    <a:solidFill>
                      <a:srgbClr val="C00000"/>
                    </a:solidFill>
                  </a:rPr>
                  <a:t>polar</a:t>
                </a:r>
                <a:r>
                  <a:rPr lang="en-US" sz="2000" dirty="0" smtClean="0"/>
                  <a:t> coordinates (</a:t>
                </a:r>
                <a:r>
                  <a:rPr lang="en-US" sz="2000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i,</a:t>
                </a:r>
                <a:r>
                  <a:rPr lang="en-US" sz="2000" dirty="0" smtClean="0"/>
                  <a:t> </a:t>
                </a:r>
                <a:r>
                  <a:rPr lang="el-GR" sz="2000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θ</a:t>
                </a:r>
                <a:r>
                  <a:rPr lang="en-US" sz="2000" dirty="0" smtClean="0"/>
                  <a:t>) and derive two </a:t>
                </a:r>
                <a:r>
                  <a:rPr lang="en-US" sz="2000" i="1" dirty="0" smtClean="0">
                    <a:solidFill>
                      <a:srgbClr val="C00000"/>
                    </a:solidFill>
                  </a:rPr>
                  <a:t>additional</a:t>
                </a:r>
                <a:r>
                  <a:rPr lang="en-US" sz="2000" dirty="0" smtClean="0"/>
                  <a:t> sentiment scores:</a:t>
                </a:r>
              </a:p>
              <a:p>
                <a:pPr marL="468000" lvl="1">
                  <a:spcBef>
                    <a:spcPts val="800"/>
                  </a:spcBef>
                </a:pPr>
                <a:r>
                  <a:rPr lang="en-US" sz="2000" b="1" dirty="0" smtClean="0">
                    <a:solidFill>
                      <a:srgbClr val="C00000"/>
                    </a:solidFill>
                  </a:rPr>
                  <a:t>Polarity</a:t>
                </a:r>
                <a:r>
                  <a:rPr lang="en-US" sz="2000" dirty="0" smtClean="0">
                    <a:solidFill>
                      <a:srgbClr val="C00000"/>
                    </a:solidFill>
                  </a:rPr>
                  <a:t>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000" smtClean="0">
                        <a:solidFill>
                          <a:schemeClr val="tx1"/>
                        </a:solidFill>
                        <a:latin typeface="Cambria Math"/>
                        <a:ea typeface="Calibri"/>
                        <a:cs typeface="Times New Roman"/>
                      </a:rPr>
                      <m:t>ω</m:t>
                    </m:r>
                    <m:r>
                      <a:rPr lang="it-IT" sz="2000" i="1">
                        <a:solidFill>
                          <a:schemeClr val="tx1"/>
                        </a:solidFill>
                        <a:latin typeface="Cambria Math"/>
                        <a:ea typeface="Calibri"/>
                        <a:cs typeface="Times New Roman"/>
                      </a:rPr>
                      <m:t>= 1−</m:t>
                    </m:r>
                    <m:f>
                      <m:fPr>
                        <m:type m:val="lin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/>
                            <a:ea typeface="Calibri"/>
                            <a:cs typeface="Times New Roman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it-IT" sz="2000">
                            <a:solidFill>
                              <a:schemeClr val="tx1"/>
                            </a:solidFill>
                            <a:latin typeface="Cambria Math"/>
                            <a:ea typeface="Calibri"/>
                            <a:cs typeface="Times New Roman"/>
                          </a:rPr>
                          <m:t>θ</m:t>
                        </m:r>
                      </m:num>
                      <m:den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/>
                            <a:ea typeface="Calibri"/>
                            <a:cs typeface="Times New Roman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rPr>
                      <m:t>ω</m:t>
                    </m:r>
                    <m:r>
                      <a:rPr lang="it-IT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rPr>
                      <m:t>∈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[-1, 1]</a:t>
                </a:r>
                <a:endParaRPr lang="en-US" sz="2000" dirty="0" smtClean="0">
                  <a:solidFill>
                    <a:srgbClr val="C00000"/>
                  </a:solidFill>
                </a:endParaRPr>
              </a:p>
              <a:p>
                <a:pPr marL="468000" lvl="1">
                  <a:spcBef>
                    <a:spcPts val="800"/>
                  </a:spcBef>
                </a:pPr>
                <a:r>
                  <a:rPr lang="en-US" sz="2000" b="1" dirty="0" smtClean="0">
                    <a:solidFill>
                      <a:srgbClr val="C00000"/>
                    </a:solidFill>
                  </a:rPr>
                  <a:t>Intensity</a:t>
                </a:r>
                <a:r>
                  <a:rPr lang="en-US" sz="2000" dirty="0" smtClean="0">
                    <a:solidFill>
                      <a:srgbClr val="C0000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000" smtClean="0">
                        <a:solidFill>
                          <a:schemeClr val="tx1"/>
                        </a:solidFill>
                        <a:latin typeface="Cambria Math"/>
                        <a:ea typeface="Calibri"/>
                        <a:cs typeface="Times New Roman"/>
                      </a:rPr>
                      <m:t>i</m:t>
                    </m:r>
                    <m:r>
                      <a:rPr lang="it-IT" sz="2000" i="1">
                        <a:solidFill>
                          <a:schemeClr val="tx1"/>
                        </a:solidFill>
                        <a:latin typeface="Cambria Math"/>
                        <a:ea typeface="Calibri"/>
                        <a:cs typeface="Times New Roman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it-IT" sz="2000">
                                <a:solidFill>
                                  <a:schemeClr val="tx1"/>
                                </a:solidFill>
                                <a:latin typeface="Cambria Math"/>
                                <a:ea typeface="Calibri"/>
                                <a:cs typeface="Times New Roman"/>
                              </a:rPr>
                              <m:t>p</m:t>
                            </m:r>
                          </m:e>
                          <m:sup>
                            <m: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/>
                                <a:ea typeface="Calibri"/>
                                <a:cs typeface="Times New Roman"/>
                              </a:rPr>
                              <m:t>2</m:t>
                            </m:r>
                          </m:sup>
                        </m:sSup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/>
                            <a:ea typeface="Calibri"/>
                            <a:cs typeface="Times New Roman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it-IT" sz="2000">
                                <a:solidFill>
                                  <a:schemeClr val="tx1"/>
                                </a:solidFill>
                                <a:latin typeface="Cambria Math"/>
                                <a:ea typeface="Calibri"/>
                                <a:cs typeface="Times New Roman"/>
                              </a:rPr>
                              <m:t>n</m:t>
                            </m:r>
                          </m:e>
                          <m:sup>
                            <m: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/>
                                <a:ea typeface="Calibri"/>
                                <a:cs typeface="Times New Roman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000" b="0" i="0" smtClean="0">
                        <a:solidFill>
                          <a:schemeClr val="tx1"/>
                        </a:solidFill>
                        <a:latin typeface="Cambria Math"/>
                        <a:ea typeface="Cambria Math" panose="02040503050406030204" pitchFamily="18" charset="0"/>
                        <a:cs typeface="Times New Roman"/>
                      </a:rPr>
                      <m:t>i</m:t>
                    </m:r>
                    <m:r>
                      <a:rPr lang="it-IT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rPr>
                      <m:t>∈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[0, </a:t>
                </a:r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r>
                  <a:rPr lang="en-US" sz="2000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  <a:endParaRPr lang="en-US" sz="2000" dirty="0" smtClean="0">
                  <a:solidFill>
                    <a:srgbClr val="C00000"/>
                  </a:solidFill>
                </a:endParaRPr>
              </a:p>
              <a:p>
                <a:pPr marL="342000" indent="0">
                  <a:spcBef>
                    <a:spcPts val="0"/>
                  </a:spcBef>
                  <a:buFont typeface="Wingdings" panose="05000000000000000000" pitchFamily="2" charset="2"/>
                  <a:buNone/>
                </a:pPr>
                <a:endParaRPr lang="en-US" sz="2000" dirty="0" smtClean="0"/>
              </a:p>
            </p:txBody>
          </p:sp>
        </mc:Choice>
        <mc:Fallback xmlns="">
          <p:sp>
            <p:nvSpPr>
              <p:cNvPr id="12" name="Segnaposto contenu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149" y="2321051"/>
                <a:ext cx="5030126" cy="1912811"/>
              </a:xfrm>
              <a:prstGeom prst="rect">
                <a:avLst/>
              </a:prstGeom>
              <a:blipFill rotWithShape="1">
                <a:blip r:embed="rId5"/>
                <a:stretch>
                  <a:fillRect l="-1091" t="-2229" b="-11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magine 12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57" y="2177954"/>
            <a:ext cx="2318385" cy="2332355"/>
          </a:xfrm>
          <a:prstGeom prst="rect">
            <a:avLst/>
          </a:prstGeom>
        </p:spPr>
      </p:pic>
      <p:sp>
        <p:nvSpPr>
          <p:cNvPr id="16" name="Segnaposto contenuto 2"/>
          <p:cNvSpPr txBox="1">
            <a:spLocks/>
          </p:cNvSpPr>
          <p:nvPr/>
        </p:nvSpPr>
        <p:spPr>
          <a:xfrm>
            <a:off x="306000" y="4741097"/>
            <a:ext cx="8532000" cy="157367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3200" kern="1200" baseline="0">
                <a:solidFill>
                  <a:srgbClr val="505150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ü"/>
              <a:defRPr sz="2800" kern="1200" baseline="0">
                <a:solidFill>
                  <a:srgbClr val="505150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rgbClr val="505150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 baseline="0">
                <a:solidFill>
                  <a:srgbClr val="505150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 baseline="0">
                <a:solidFill>
                  <a:srgbClr val="505150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This way Sentix lemmas are</a:t>
            </a:r>
          </a:p>
          <a:p>
            <a:pPr marL="342000" indent="0">
              <a:spcBef>
                <a:spcPts val="0"/>
              </a:spcBef>
              <a:buNone/>
            </a:pPr>
            <a:r>
              <a:rPr lang="en-US" sz="2000" dirty="0" smtClean="0"/>
              <a:t>mapped to a </a:t>
            </a:r>
            <a:r>
              <a:rPr lang="en-US" sz="2000" dirty="0" smtClean="0">
                <a:solidFill>
                  <a:srgbClr val="C00000"/>
                </a:solidFill>
              </a:rPr>
              <a:t>4D sentiment space</a:t>
            </a:r>
          </a:p>
          <a:p>
            <a:pPr>
              <a:spcBef>
                <a:spcPts val="2400"/>
              </a:spcBef>
              <a:buClr>
                <a:srgbClr val="C00000"/>
              </a:buClr>
              <a:buFont typeface="Wingdings 3" panose="05040102010807070707" pitchFamily="18" charset="2"/>
              <a:buChar char="Æ"/>
            </a:pPr>
            <a:r>
              <a:rPr lang="en-US" sz="2000" dirty="0" smtClean="0"/>
              <a:t>To enable clustering</a:t>
            </a:r>
            <a:r>
              <a:rPr lang="en-US" sz="2000" smtClean="0"/>
              <a:t>, </a:t>
            </a:r>
            <a:r>
              <a:rPr lang="en-US" sz="2000" dirty="0">
                <a:solidFill>
                  <a:srgbClr val="C00000"/>
                </a:solidFill>
              </a:rPr>
              <a:t>t</a:t>
            </a:r>
            <a:r>
              <a:rPr lang="en-US" sz="2000" smtClean="0">
                <a:solidFill>
                  <a:srgbClr val="C00000"/>
                </a:solidFill>
              </a:rPr>
              <a:t>weets </a:t>
            </a:r>
            <a:r>
              <a:rPr lang="en-US" sz="2000" dirty="0" smtClean="0">
                <a:solidFill>
                  <a:srgbClr val="C00000"/>
                </a:solidFill>
              </a:rPr>
              <a:t>too</a:t>
            </a:r>
            <a:r>
              <a:rPr lang="en-US" sz="2000" dirty="0" smtClean="0"/>
              <a:t> must be mapped to this 4D space</a:t>
            </a:r>
          </a:p>
        </p:txBody>
      </p:sp>
    </p:spTree>
    <p:extLst>
      <p:ext uri="{BB962C8B-B14F-4D97-AF65-F5344CB8AC3E}">
        <p14:creationId xmlns:p14="http://schemas.microsoft.com/office/powerpoint/2010/main" val="7451099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/>
          <p:cNvGrpSpPr/>
          <p:nvPr/>
        </p:nvGrpSpPr>
        <p:grpSpPr>
          <a:xfrm>
            <a:off x="873208" y="3542949"/>
            <a:ext cx="1136157" cy="338554"/>
            <a:chOff x="1591695" y="3608266"/>
            <a:chExt cx="1136157" cy="338554"/>
          </a:xfrm>
        </p:grpSpPr>
        <p:sp>
          <p:nvSpPr>
            <p:cNvPr id="7" name="Ovale 6"/>
            <p:cNvSpPr/>
            <p:nvPr/>
          </p:nvSpPr>
          <p:spPr>
            <a:xfrm>
              <a:off x="1591695" y="3741874"/>
              <a:ext cx="90000" cy="90000"/>
            </a:xfrm>
            <a:prstGeom prst="ellipse">
              <a:avLst/>
            </a:prstGeom>
            <a:solidFill>
              <a:srgbClr val="CC3300"/>
            </a:solidFill>
            <a:ln>
              <a:solidFill>
                <a:srgbClr val="CC33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CasellaDiTesto 7"/>
            <p:cNvSpPr txBox="1"/>
            <p:nvPr/>
          </p:nvSpPr>
          <p:spPr>
            <a:xfrm>
              <a:off x="1666343" y="3608266"/>
              <a:ext cx="1061509" cy="338554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it-IT" sz="1600" dirty="0" smtClean="0">
                  <a:solidFill>
                    <a:srgbClr val="CC3300"/>
                  </a:solidFill>
                </a:rPr>
                <a:t>fallimento</a:t>
              </a:r>
              <a:endParaRPr lang="it-IT" sz="1600" dirty="0">
                <a:solidFill>
                  <a:srgbClr val="CC3300"/>
                </a:solidFill>
              </a:endParaRPr>
            </a:p>
          </p:txBody>
        </p:sp>
      </p:grpSp>
      <p:grpSp>
        <p:nvGrpSpPr>
          <p:cNvPr id="9" name="Gruppo 8"/>
          <p:cNvGrpSpPr/>
          <p:nvPr/>
        </p:nvGrpSpPr>
        <p:grpSpPr>
          <a:xfrm>
            <a:off x="1907678" y="4664079"/>
            <a:ext cx="1009299" cy="338554"/>
            <a:chOff x="2654158" y="4617424"/>
            <a:chExt cx="1009299" cy="338554"/>
          </a:xfrm>
        </p:grpSpPr>
        <p:sp>
          <p:nvSpPr>
            <p:cNvPr id="10" name="Ovale 9"/>
            <p:cNvSpPr/>
            <p:nvPr/>
          </p:nvSpPr>
          <p:spPr>
            <a:xfrm>
              <a:off x="2654158" y="4844342"/>
              <a:ext cx="90000" cy="90000"/>
            </a:xfrm>
            <a:prstGeom prst="ellipse">
              <a:avLst/>
            </a:prstGeom>
            <a:solidFill>
              <a:srgbClr val="339966"/>
            </a:solidFill>
            <a:ln>
              <a:solidFill>
                <a:srgbClr val="3399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CasellaDiTesto 10"/>
            <p:cNvSpPr txBox="1"/>
            <p:nvPr/>
          </p:nvSpPr>
          <p:spPr>
            <a:xfrm>
              <a:off x="2680496" y="4617424"/>
              <a:ext cx="982961" cy="338554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it-IT" sz="1600" dirty="0" smtClean="0">
                  <a:solidFill>
                    <a:srgbClr val="339966"/>
                  </a:solidFill>
                </a:rPr>
                <a:t>aumento</a:t>
              </a:r>
            </a:p>
          </p:txBody>
        </p:sp>
      </p:grpSp>
      <p:grpSp>
        <p:nvGrpSpPr>
          <p:cNvPr id="12" name="Gruppo 11"/>
          <p:cNvGrpSpPr/>
          <p:nvPr/>
        </p:nvGrpSpPr>
        <p:grpSpPr>
          <a:xfrm>
            <a:off x="1150744" y="4495254"/>
            <a:ext cx="557754" cy="338554"/>
            <a:chOff x="1150744" y="4495254"/>
            <a:chExt cx="557754" cy="338554"/>
          </a:xfrm>
        </p:grpSpPr>
        <p:sp>
          <p:nvSpPr>
            <p:cNvPr id="13" name="Ovale 12"/>
            <p:cNvSpPr/>
            <p:nvPr/>
          </p:nvSpPr>
          <p:spPr>
            <a:xfrm>
              <a:off x="1150744" y="4712841"/>
              <a:ext cx="90000" cy="90000"/>
            </a:xfrm>
            <a:prstGeom prst="ellipse">
              <a:avLst/>
            </a:prstGeom>
            <a:solidFill>
              <a:srgbClr val="CC3300"/>
            </a:solidFill>
            <a:ln>
              <a:solidFill>
                <a:srgbClr val="CC33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4" name="CasellaDiTesto 13"/>
            <p:cNvSpPr txBox="1"/>
            <p:nvPr/>
          </p:nvSpPr>
          <p:spPr>
            <a:xfrm>
              <a:off x="1238498" y="4495254"/>
              <a:ext cx="470000" cy="338554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it-IT" sz="1600" dirty="0" smtClean="0">
                  <a:solidFill>
                    <a:srgbClr val="CC3300"/>
                  </a:solidFill>
                </a:rPr>
                <a:t>dat</a:t>
              </a:r>
            </a:p>
          </p:txBody>
        </p:sp>
      </p:grpSp>
      <p:grpSp>
        <p:nvGrpSpPr>
          <p:cNvPr id="15" name="Gruppo 14"/>
          <p:cNvGrpSpPr/>
          <p:nvPr/>
        </p:nvGrpSpPr>
        <p:grpSpPr>
          <a:xfrm>
            <a:off x="270720" y="1254118"/>
            <a:ext cx="4622320" cy="4664570"/>
            <a:chOff x="270720" y="1254118"/>
            <a:chExt cx="4622320" cy="4664570"/>
          </a:xfrm>
        </p:grpSpPr>
        <p:sp>
          <p:nvSpPr>
            <p:cNvPr id="16" name="Triangolo isoscele 15"/>
            <p:cNvSpPr/>
            <p:nvPr/>
          </p:nvSpPr>
          <p:spPr>
            <a:xfrm>
              <a:off x="802406" y="1418223"/>
              <a:ext cx="3960000" cy="3960000"/>
            </a:xfrm>
            <a:prstGeom prst="triangle">
              <a:avLst>
                <a:gd name="adj" fmla="val 0"/>
              </a:avLst>
            </a:prstGeom>
            <a:no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7" name="Connettore 1 16"/>
            <p:cNvCxnSpPr>
              <a:stCxn id="16" idx="2"/>
              <a:endCxn id="16" idx="5"/>
            </p:cNvCxnSpPr>
            <p:nvPr/>
          </p:nvCxnSpPr>
          <p:spPr>
            <a:xfrm flipV="1">
              <a:off x="802406" y="3398223"/>
              <a:ext cx="1980000" cy="198000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asellaDiTesto 17"/>
            <p:cNvSpPr txBox="1"/>
            <p:nvPr/>
          </p:nvSpPr>
          <p:spPr>
            <a:xfrm>
              <a:off x="2193142" y="5610911"/>
              <a:ext cx="1178528" cy="30777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it-IT" sz="1400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positive score</a:t>
              </a:r>
            </a:p>
          </p:txBody>
        </p:sp>
        <p:sp>
          <p:nvSpPr>
            <p:cNvPr id="19" name="CasellaDiTesto 18"/>
            <p:cNvSpPr txBox="1"/>
            <p:nvPr/>
          </p:nvSpPr>
          <p:spPr>
            <a:xfrm rot="16200000">
              <a:off x="-204730" y="3244335"/>
              <a:ext cx="1258678" cy="30777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it-IT" sz="1400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negative score</a:t>
              </a:r>
            </a:p>
          </p:txBody>
        </p:sp>
        <p:sp>
          <p:nvSpPr>
            <p:cNvPr id="20" name="CasellaDiTesto 19"/>
            <p:cNvSpPr txBox="1"/>
            <p:nvPr/>
          </p:nvSpPr>
          <p:spPr>
            <a:xfrm>
              <a:off x="517919" y="5382374"/>
              <a:ext cx="274434" cy="30777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it-IT" sz="1400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21" name="CasellaDiTesto 20"/>
            <p:cNvSpPr txBox="1"/>
            <p:nvPr/>
          </p:nvSpPr>
          <p:spPr>
            <a:xfrm>
              <a:off x="517919" y="1254118"/>
              <a:ext cx="274434" cy="30777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it-IT" sz="1400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2" name="CasellaDiTesto 21"/>
            <p:cNvSpPr txBox="1"/>
            <p:nvPr/>
          </p:nvSpPr>
          <p:spPr>
            <a:xfrm>
              <a:off x="4618606" y="5382374"/>
              <a:ext cx="274434" cy="30777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it-IT" sz="1400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23" name="Gruppo 22"/>
          <p:cNvGrpSpPr/>
          <p:nvPr/>
        </p:nvGrpSpPr>
        <p:grpSpPr>
          <a:xfrm>
            <a:off x="726382" y="5325547"/>
            <a:ext cx="824265" cy="391292"/>
            <a:chOff x="1472862" y="5325547"/>
            <a:chExt cx="824265" cy="391292"/>
          </a:xfrm>
        </p:grpSpPr>
        <p:sp>
          <p:nvSpPr>
            <p:cNvPr id="24" name="CasellaDiTesto 23"/>
            <p:cNvSpPr txBox="1"/>
            <p:nvPr/>
          </p:nvSpPr>
          <p:spPr>
            <a:xfrm>
              <a:off x="1472862" y="5378285"/>
              <a:ext cx="824265" cy="338554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it-IT" sz="1600" dirty="0" smtClean="0">
                  <a:solidFill>
                    <a:srgbClr val="339966"/>
                  </a:solidFill>
                </a:rPr>
                <a:t>riforma</a:t>
              </a:r>
              <a:endParaRPr lang="it-IT" sz="1600" dirty="0">
                <a:solidFill>
                  <a:srgbClr val="339966"/>
                </a:solidFill>
              </a:endParaRPr>
            </a:p>
          </p:txBody>
        </p:sp>
        <p:sp>
          <p:nvSpPr>
            <p:cNvPr id="25" name="Ovale 24"/>
            <p:cNvSpPr/>
            <p:nvPr/>
          </p:nvSpPr>
          <p:spPr>
            <a:xfrm>
              <a:off x="2164702" y="5325547"/>
              <a:ext cx="90000" cy="90000"/>
            </a:xfrm>
            <a:prstGeom prst="ellipse">
              <a:avLst/>
            </a:prstGeom>
            <a:solidFill>
              <a:srgbClr val="339966"/>
            </a:solidFill>
            <a:ln>
              <a:solidFill>
                <a:srgbClr val="3399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6" name="Gruppo 25"/>
          <p:cNvGrpSpPr/>
          <p:nvPr/>
        </p:nvGrpSpPr>
        <p:grpSpPr>
          <a:xfrm>
            <a:off x="1371373" y="5058179"/>
            <a:ext cx="1018278" cy="402368"/>
            <a:chOff x="2117853" y="5058179"/>
            <a:chExt cx="1018278" cy="402368"/>
          </a:xfrm>
        </p:grpSpPr>
        <p:sp>
          <p:nvSpPr>
            <p:cNvPr id="27" name="Ovale 26"/>
            <p:cNvSpPr/>
            <p:nvPr/>
          </p:nvSpPr>
          <p:spPr>
            <a:xfrm>
              <a:off x="2117853" y="5280547"/>
              <a:ext cx="180000" cy="180000"/>
            </a:xfrm>
            <a:prstGeom prst="ellipse">
              <a:avLst/>
            </a:prstGeom>
            <a:solidFill>
              <a:srgbClr val="339966"/>
            </a:solidFill>
            <a:ln>
              <a:solidFill>
                <a:srgbClr val="3399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8" name="CasellaDiTesto 27"/>
            <p:cNvSpPr txBox="1"/>
            <p:nvPr/>
          </p:nvSpPr>
          <p:spPr>
            <a:xfrm>
              <a:off x="2258968" y="5058179"/>
              <a:ext cx="877163" cy="338554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it-IT" sz="1600" dirty="0" smtClean="0">
                  <a:solidFill>
                    <a:srgbClr val="339966"/>
                  </a:solidFill>
                </a:rPr>
                <a:t>giovanil</a:t>
              </a:r>
            </a:p>
          </p:txBody>
        </p:sp>
      </p:grpSp>
      <p:grpSp>
        <p:nvGrpSpPr>
          <p:cNvPr id="29" name="Gruppo 28"/>
          <p:cNvGrpSpPr/>
          <p:nvPr/>
        </p:nvGrpSpPr>
        <p:grpSpPr>
          <a:xfrm>
            <a:off x="755581" y="2823510"/>
            <a:ext cx="1662567" cy="338554"/>
            <a:chOff x="1474068" y="2963475"/>
            <a:chExt cx="1662567" cy="338554"/>
          </a:xfrm>
        </p:grpSpPr>
        <p:sp>
          <p:nvSpPr>
            <p:cNvPr id="30" name="Ovale 29"/>
            <p:cNvSpPr/>
            <p:nvPr/>
          </p:nvSpPr>
          <p:spPr>
            <a:xfrm>
              <a:off x="1474068" y="3089312"/>
              <a:ext cx="90000" cy="90000"/>
            </a:xfrm>
            <a:prstGeom prst="ellipse">
              <a:avLst/>
            </a:prstGeom>
            <a:solidFill>
              <a:srgbClr val="CC3300"/>
            </a:solidFill>
            <a:ln>
              <a:solidFill>
                <a:srgbClr val="CC33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1" name="CasellaDiTesto 30"/>
            <p:cNvSpPr txBox="1"/>
            <p:nvPr/>
          </p:nvSpPr>
          <p:spPr>
            <a:xfrm>
              <a:off x="1541326" y="2963475"/>
              <a:ext cx="1595309" cy="338554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it-IT" sz="1600" dirty="0" smtClean="0">
                  <a:solidFill>
                    <a:srgbClr val="CC3300"/>
                  </a:solidFill>
                </a:rPr>
                <a:t>disoccupazione</a:t>
              </a:r>
              <a:endParaRPr lang="it-IT" sz="1600" dirty="0">
                <a:solidFill>
                  <a:srgbClr val="CC3300"/>
                </a:solidFill>
              </a:endParaRPr>
            </a:p>
          </p:txBody>
        </p:sp>
      </p:grpSp>
      <p:pic>
        <p:nvPicPr>
          <p:cNvPr id="32" name="Picture 2" descr="C:\Users\zardetto\Desktop\image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338" y="4217214"/>
            <a:ext cx="243840" cy="24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uppo 32"/>
          <p:cNvGrpSpPr/>
          <p:nvPr/>
        </p:nvGrpSpPr>
        <p:grpSpPr>
          <a:xfrm>
            <a:off x="4320387" y="739713"/>
            <a:ext cx="4586667" cy="1988571"/>
            <a:chOff x="4320387" y="982319"/>
            <a:chExt cx="4586667" cy="1988571"/>
          </a:xfrm>
        </p:grpSpPr>
        <p:pic>
          <p:nvPicPr>
            <p:cNvPr id="34" name="Picture 2" descr="G:\MEC\Linea di Attività\Twitter\Big Data Committee\Twee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0387" y="982319"/>
              <a:ext cx="4586667" cy="1988571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Rettangolo arrotondato 34"/>
            <p:cNvSpPr/>
            <p:nvPr/>
          </p:nvSpPr>
          <p:spPr>
            <a:xfrm>
              <a:off x="4320387" y="982319"/>
              <a:ext cx="4586667" cy="1988571"/>
            </a:xfrm>
            <a:prstGeom prst="roundRect">
              <a:avLst/>
            </a:prstGeom>
            <a:noFill/>
            <a:ln w="15875">
              <a:solidFill>
                <a:srgbClr val="00B0F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36" name="Connettore 2 35"/>
          <p:cNvCxnSpPr>
            <a:stCxn id="16" idx="2"/>
          </p:cNvCxnSpPr>
          <p:nvPr/>
        </p:nvCxnSpPr>
        <p:spPr>
          <a:xfrm flipV="1">
            <a:off x="802406" y="4339134"/>
            <a:ext cx="488852" cy="103908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ttangolo arrotondato 36"/>
          <p:cNvSpPr/>
          <p:nvPr/>
        </p:nvSpPr>
        <p:spPr>
          <a:xfrm>
            <a:off x="5384427" y="1427554"/>
            <a:ext cx="802227" cy="214604"/>
          </a:xfrm>
          <a:prstGeom prst="roundRect">
            <a:avLst/>
          </a:prstGeom>
          <a:noFill/>
          <a:ln w="190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Rettangolo arrotondato 37"/>
          <p:cNvSpPr/>
          <p:nvPr/>
        </p:nvSpPr>
        <p:spPr>
          <a:xfrm>
            <a:off x="5633691" y="1686803"/>
            <a:ext cx="980482" cy="214604"/>
          </a:xfrm>
          <a:prstGeom prst="roundRect">
            <a:avLst/>
          </a:prstGeom>
          <a:noFill/>
          <a:ln w="190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Rettangolo arrotondato 38"/>
          <p:cNvSpPr/>
          <p:nvPr/>
        </p:nvSpPr>
        <p:spPr>
          <a:xfrm>
            <a:off x="6690047" y="1677925"/>
            <a:ext cx="415797" cy="214604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40" name="Rettangolo arrotondato 39"/>
          <p:cNvSpPr/>
          <p:nvPr/>
        </p:nvSpPr>
        <p:spPr>
          <a:xfrm>
            <a:off x="4526004" y="1928296"/>
            <a:ext cx="1508347" cy="214604"/>
          </a:xfrm>
          <a:prstGeom prst="roundRect">
            <a:avLst/>
          </a:prstGeom>
          <a:noFill/>
          <a:ln w="190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1" name="Rettangolo arrotondato 40"/>
          <p:cNvSpPr/>
          <p:nvPr/>
        </p:nvSpPr>
        <p:spPr>
          <a:xfrm>
            <a:off x="6067493" y="1928296"/>
            <a:ext cx="882000" cy="214604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79646">
                  <a:lumMod val="75000"/>
                </a:srgbClr>
              </a:solidFill>
            </a:endParaRPr>
          </a:p>
        </p:txBody>
      </p:sp>
      <p:sp>
        <p:nvSpPr>
          <p:cNvPr id="42" name="Rettangolo arrotondato 41"/>
          <p:cNvSpPr/>
          <p:nvPr/>
        </p:nvSpPr>
        <p:spPr>
          <a:xfrm>
            <a:off x="7171615" y="1928296"/>
            <a:ext cx="882000" cy="214604"/>
          </a:xfrm>
          <a:prstGeom prst="roundRect">
            <a:avLst/>
          </a:prstGeom>
          <a:noFill/>
          <a:ln w="190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43" name="Picture 3" descr="C:\Users\zardetto\Desktop\score_table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14" b="1"/>
          <a:stretch/>
        </p:blipFill>
        <p:spPr bwMode="auto">
          <a:xfrm>
            <a:off x="4893040" y="4311140"/>
            <a:ext cx="4029075" cy="27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3" descr="C:\Users\zardetto\Desktop\score_table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230"/>
          <a:stretch/>
        </p:blipFill>
        <p:spPr bwMode="auto">
          <a:xfrm>
            <a:off x="4893040" y="2949237"/>
            <a:ext cx="4029075" cy="486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3" descr="C:\Users\zardetto\Desktop\score_table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70" b="57645"/>
          <a:stretch/>
        </p:blipFill>
        <p:spPr bwMode="auto">
          <a:xfrm>
            <a:off x="4893040" y="3430836"/>
            <a:ext cx="4029075" cy="205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3" descr="C:\Users\zardetto\Desktop\score_table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54" b="45100"/>
          <a:stretch/>
        </p:blipFill>
        <p:spPr bwMode="auto">
          <a:xfrm>
            <a:off x="4893040" y="3645885"/>
            <a:ext cx="4029075" cy="20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3" descr="C:\Users\zardetto\Desktop\score_table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00" b="31389"/>
          <a:stretch/>
        </p:blipFill>
        <p:spPr bwMode="auto">
          <a:xfrm>
            <a:off x="4893040" y="3853544"/>
            <a:ext cx="4029075" cy="22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3" descr="C:\Users\zardetto\Desktop\score_table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52" b="17086"/>
          <a:stretch/>
        </p:blipFill>
        <p:spPr bwMode="auto">
          <a:xfrm>
            <a:off x="4893040" y="4100381"/>
            <a:ext cx="4029075" cy="21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Freccia in giù 48"/>
          <p:cNvSpPr/>
          <p:nvPr/>
        </p:nvSpPr>
        <p:spPr>
          <a:xfrm>
            <a:off x="6837521" y="4767172"/>
            <a:ext cx="524327" cy="271466"/>
          </a:xfrm>
          <a:prstGeom prst="down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50" name="Gruppo 49"/>
          <p:cNvGrpSpPr/>
          <p:nvPr/>
        </p:nvGrpSpPr>
        <p:grpSpPr>
          <a:xfrm>
            <a:off x="5147264" y="5243223"/>
            <a:ext cx="3577225" cy="633413"/>
            <a:chOff x="5175257" y="5280547"/>
            <a:chExt cx="3577225" cy="633413"/>
          </a:xfrm>
        </p:grpSpPr>
        <p:pic>
          <p:nvPicPr>
            <p:cNvPr id="51" name="Picture 2" descr="C:\Users\zardetto\Desktop\images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5257" y="5352558"/>
              <a:ext cx="414528" cy="414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2569" y="5280547"/>
              <a:ext cx="3109913" cy="6334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4" name="Picture 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52165"/>
          <a:stretch/>
        </p:blipFill>
        <p:spPr bwMode="auto">
          <a:xfrm>
            <a:off x="5618211" y="5564056"/>
            <a:ext cx="1487633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6" name="Gruppo 55"/>
          <p:cNvGrpSpPr/>
          <p:nvPr/>
        </p:nvGrpSpPr>
        <p:grpSpPr>
          <a:xfrm>
            <a:off x="7122418" y="5248800"/>
            <a:ext cx="1604154" cy="597963"/>
            <a:chOff x="7122418" y="5243223"/>
            <a:chExt cx="1604154" cy="597963"/>
          </a:xfrm>
        </p:grpSpPr>
        <p:pic>
          <p:nvPicPr>
            <p:cNvPr id="53" name="Picture 7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0000" b="5917"/>
            <a:stretch/>
          </p:blipFill>
          <p:spPr bwMode="auto">
            <a:xfrm>
              <a:off x="7171615" y="5564056"/>
              <a:ext cx="1554957" cy="2771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5" name="Rettangolo 54"/>
            <p:cNvSpPr/>
            <p:nvPr/>
          </p:nvSpPr>
          <p:spPr>
            <a:xfrm>
              <a:off x="7122418" y="5243223"/>
              <a:ext cx="1598400" cy="53122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itolo 1"/>
          <p:cNvSpPr txBox="1">
            <a:spLocks/>
          </p:cNvSpPr>
          <p:nvPr/>
        </p:nvSpPr>
        <p:spPr>
          <a:xfrm>
            <a:off x="888863" y="0"/>
            <a:ext cx="8147538" cy="492443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>
                <a:solidFill>
                  <a:srgbClr val="23AFA2"/>
                </a:solidFill>
                <a:latin typeface="Century Gothic" panose="020B0502020202020204" pitchFamily="34" charset="0"/>
              </a:rPr>
              <a:t>F</a:t>
            </a:r>
            <a:r>
              <a:rPr lang="en-US" sz="2500" b="1" dirty="0" smtClean="0">
                <a:solidFill>
                  <a:srgbClr val="23AFA2"/>
                </a:solidFill>
                <a:latin typeface="Century Gothic" panose="020B0502020202020204" pitchFamily="34" charset="0"/>
              </a:rPr>
              <a:t>rom Word-level to Tweet-level Sentiment Scores</a:t>
            </a:r>
            <a:endParaRPr lang="en-US" sz="2500" b="1" dirty="0">
              <a:solidFill>
                <a:srgbClr val="23AFA2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64" name="Gruppo 63"/>
          <p:cNvGrpSpPr/>
          <p:nvPr/>
        </p:nvGrpSpPr>
        <p:grpSpPr>
          <a:xfrm>
            <a:off x="802406" y="4330800"/>
            <a:ext cx="489600" cy="1040500"/>
            <a:chOff x="802406" y="4339134"/>
            <a:chExt cx="489600" cy="1040500"/>
          </a:xfrm>
        </p:grpSpPr>
        <p:cxnSp>
          <p:nvCxnSpPr>
            <p:cNvPr id="3" name="Connettore 1 2"/>
            <p:cNvCxnSpPr>
              <a:endCxn id="32" idx="3"/>
            </p:cNvCxnSpPr>
            <p:nvPr/>
          </p:nvCxnSpPr>
          <p:spPr>
            <a:xfrm>
              <a:off x="802406" y="4339134"/>
              <a:ext cx="48960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/>
          </p:nvCxnSpPr>
          <p:spPr>
            <a:xfrm flipH="1" flipV="1">
              <a:off x="1291258" y="4339234"/>
              <a:ext cx="0" cy="10404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4801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/>
          <p:cNvSpPr>
            <a:spLocks noGrp="1"/>
          </p:cNvSpPr>
          <p:nvPr>
            <p:ph type="title"/>
          </p:nvPr>
        </p:nvSpPr>
        <p:spPr>
          <a:xfrm>
            <a:off x="978502" y="0"/>
            <a:ext cx="7914993" cy="565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Clustering and Calculation of the Index</a:t>
            </a:r>
            <a:endParaRPr lang="en-US" sz="3200" b="1" dirty="0"/>
          </a:p>
        </p:txBody>
      </p:sp>
      <p:pic>
        <p:nvPicPr>
          <p:cNvPr id="2050" name="Picture 2" descr="G:\MEC\Linea di Attività\Twitter\Big Data Committee\img\2016-08-24_2D_good.png"/>
          <p:cNvPicPr>
            <a:picLocks noGrp="1" noChangeAspect="1" noChangeArrowheads="1"/>
          </p:cNvPicPr>
          <p:nvPr>
            <p:ph idx="429496729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2"/>
          <a:stretch/>
        </p:blipFill>
        <p:spPr bwMode="auto">
          <a:xfrm>
            <a:off x="5364163" y="438150"/>
            <a:ext cx="3779837" cy="342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G:\MEC\Linea di Attività\Twitter\Big Data Committee\img\2016-08-24_CL_good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2"/>
          <a:stretch/>
        </p:blipFill>
        <p:spPr bwMode="auto">
          <a:xfrm>
            <a:off x="5364000" y="438149"/>
            <a:ext cx="3780000" cy="342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egnaposto contenuto 2"/>
          <p:cNvSpPr txBox="1">
            <a:spLocks/>
          </p:cNvSpPr>
          <p:nvPr/>
        </p:nvSpPr>
        <p:spPr>
          <a:xfrm>
            <a:off x="1199" y="655177"/>
            <a:ext cx="5372193" cy="72594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3200" kern="1200" baseline="0">
                <a:solidFill>
                  <a:srgbClr val="505150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ü"/>
              <a:defRPr sz="2800" kern="1200" baseline="0">
                <a:solidFill>
                  <a:srgbClr val="505150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rgbClr val="505150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 baseline="0">
                <a:solidFill>
                  <a:srgbClr val="505150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 baseline="0">
                <a:solidFill>
                  <a:srgbClr val="505150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180000"/>
            <a:r>
              <a:rPr lang="en-US" sz="1800" dirty="0" smtClean="0"/>
              <a:t>Once sentiment scores (</a:t>
            </a:r>
            <a:r>
              <a:rPr lang="en-US" sz="18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US" sz="1800" dirty="0" smtClean="0"/>
              <a:t>, </a:t>
            </a:r>
            <a:r>
              <a:rPr lang="en-US" sz="18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US" sz="1800" dirty="0" smtClean="0"/>
              <a:t>, </a:t>
            </a:r>
            <a:r>
              <a:rPr lang="el-GR" sz="18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ω</a:t>
            </a:r>
            <a:r>
              <a:rPr lang="en-US" sz="1800" dirty="0" smtClean="0"/>
              <a:t>, </a:t>
            </a:r>
            <a:r>
              <a:rPr lang="en-US" sz="18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1800" dirty="0" smtClean="0"/>
              <a:t>) are available for all the tweets of a daily block…</a:t>
            </a: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>
          <a:xfrm>
            <a:off x="0" y="1374315"/>
            <a:ext cx="5372193" cy="122601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3200" kern="1200" baseline="0">
                <a:solidFill>
                  <a:srgbClr val="505150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ü"/>
              <a:defRPr sz="2800" kern="1200" baseline="0">
                <a:solidFill>
                  <a:srgbClr val="505150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rgbClr val="505150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 baseline="0">
                <a:solidFill>
                  <a:srgbClr val="505150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 baseline="0">
                <a:solidFill>
                  <a:srgbClr val="505150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180000"/>
            <a:r>
              <a:rPr lang="en-US" sz="1800" dirty="0" smtClean="0"/>
              <a:t>…we use </a:t>
            </a:r>
            <a:r>
              <a:rPr lang="en-US" sz="1800" dirty="0" smtClean="0">
                <a:solidFill>
                  <a:srgbClr val="C00000"/>
                </a:solidFill>
              </a:rPr>
              <a:t>K-means</a:t>
            </a:r>
            <a:r>
              <a:rPr lang="en-US" sz="1800" dirty="0" smtClean="0"/>
              <a:t> to </a:t>
            </a:r>
            <a:r>
              <a:rPr lang="en-US" sz="1800" dirty="0" smtClean="0">
                <a:solidFill>
                  <a:srgbClr val="C00000"/>
                </a:solidFill>
              </a:rPr>
              <a:t>cluster</a:t>
            </a:r>
            <a:r>
              <a:rPr lang="en-US" sz="1800" dirty="0" smtClean="0"/>
              <a:t> them into Positive, Negative and Neutral tweets</a:t>
            </a:r>
          </a:p>
          <a:p>
            <a:pPr marL="432000" lvl="1" indent="-216000"/>
            <a:r>
              <a:rPr lang="en-US" sz="1600" dirty="0" smtClean="0"/>
              <a:t>to lower the risk of finding a local optimum, we run it  100 times with random starts and pick the best solution</a:t>
            </a: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>
          <a:xfrm>
            <a:off x="-4" y="4693709"/>
            <a:ext cx="9144003" cy="139382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3200" kern="1200" baseline="0">
                <a:solidFill>
                  <a:srgbClr val="505150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ü"/>
              <a:defRPr sz="2800" kern="1200" baseline="0">
                <a:solidFill>
                  <a:srgbClr val="505150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rgbClr val="505150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 baseline="0">
                <a:solidFill>
                  <a:srgbClr val="505150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 baseline="0">
                <a:solidFill>
                  <a:srgbClr val="505150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180000"/>
            <a:r>
              <a:rPr lang="en-US" sz="1800" dirty="0" smtClean="0"/>
              <a:t>This index can </a:t>
            </a:r>
            <a:r>
              <a:rPr lang="en-US" sz="1800" dirty="0"/>
              <a:t>be seen as the </a:t>
            </a:r>
            <a:r>
              <a:rPr lang="en-US" sz="1800" dirty="0">
                <a:solidFill>
                  <a:srgbClr val="C00000"/>
                </a:solidFill>
              </a:rPr>
              <a:t>average of </a:t>
            </a:r>
            <a:r>
              <a:rPr lang="en-US" sz="1800" dirty="0" smtClean="0">
                <a:solidFill>
                  <a:srgbClr val="C00000"/>
                </a:solidFill>
              </a:rPr>
              <a:t>polarity</a:t>
            </a:r>
            <a:r>
              <a:rPr lang="en-US" sz="1800" dirty="0" smtClean="0"/>
              <a:t> (</a:t>
            </a:r>
            <a:r>
              <a:rPr lang="el-GR" sz="1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ω</a:t>
            </a:r>
            <a:r>
              <a:rPr lang="en-US" sz="1800" dirty="0" smtClean="0"/>
              <a:t>) </a:t>
            </a:r>
            <a:r>
              <a:rPr lang="en-US" sz="1800" dirty="0">
                <a:solidFill>
                  <a:srgbClr val="C00000"/>
                </a:solidFill>
              </a:rPr>
              <a:t>weighted by </a:t>
            </a:r>
            <a:r>
              <a:rPr lang="en-US" sz="1800" dirty="0" smtClean="0">
                <a:solidFill>
                  <a:srgbClr val="C00000"/>
                </a:solidFill>
              </a:rPr>
              <a:t>intensity</a:t>
            </a:r>
            <a:r>
              <a:rPr lang="en-US" sz="1800" dirty="0" smtClean="0"/>
              <a:t> (</a:t>
            </a:r>
            <a:r>
              <a:rPr lang="en-US" sz="1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1800" dirty="0" smtClean="0"/>
              <a:t>), provided we treat </a:t>
            </a:r>
            <a:r>
              <a:rPr lang="en-US" sz="1800" i="1" dirty="0"/>
              <a:t>Neutral</a:t>
            </a:r>
            <a:r>
              <a:rPr lang="en-US" sz="1800" dirty="0"/>
              <a:t> </a:t>
            </a:r>
            <a:r>
              <a:rPr lang="en-US" sz="1800" dirty="0" smtClean="0"/>
              <a:t>tweets as if their polarity were </a:t>
            </a:r>
            <a:r>
              <a:rPr lang="en-US" sz="1800" i="1" dirty="0" smtClean="0"/>
              <a:t>zero</a:t>
            </a:r>
            <a:r>
              <a:rPr lang="en-US" sz="1800" dirty="0" smtClean="0"/>
              <a:t>. Compared to traditional alternatives:</a:t>
            </a:r>
          </a:p>
          <a:p>
            <a:pPr marL="432000" lvl="1" indent="-216000">
              <a:spcBef>
                <a:spcPts val="600"/>
              </a:spcBef>
            </a:pPr>
            <a:r>
              <a:rPr lang="en-US" sz="1800" dirty="0" smtClean="0"/>
              <a:t>It is more </a:t>
            </a:r>
            <a:r>
              <a:rPr lang="en-US" sz="1800" dirty="0" smtClean="0">
                <a:solidFill>
                  <a:srgbClr val="C00000"/>
                </a:solidFill>
              </a:rPr>
              <a:t>resilient</a:t>
            </a:r>
            <a:r>
              <a:rPr lang="en-US" sz="1800" dirty="0" smtClean="0"/>
              <a:t> to tweets’ </a:t>
            </a:r>
            <a:r>
              <a:rPr lang="en-US" sz="1800" dirty="0" smtClean="0">
                <a:solidFill>
                  <a:srgbClr val="C00000"/>
                </a:solidFill>
              </a:rPr>
              <a:t>misclassification</a:t>
            </a:r>
          </a:p>
          <a:p>
            <a:pPr marL="432000" lvl="1" indent="-216000">
              <a:spcBef>
                <a:spcPts val="600"/>
              </a:spcBef>
            </a:pPr>
            <a:r>
              <a:rPr lang="en-US" sz="1800" dirty="0" smtClean="0"/>
              <a:t>It </a:t>
            </a:r>
            <a:r>
              <a:rPr lang="en-US" sz="1800" dirty="0" smtClean="0">
                <a:solidFill>
                  <a:srgbClr val="C00000"/>
                </a:solidFill>
              </a:rPr>
              <a:t>reduces</a:t>
            </a:r>
            <a:r>
              <a:rPr lang="en-US" sz="1800" dirty="0" smtClean="0"/>
              <a:t> day-to-day </a:t>
            </a:r>
            <a:r>
              <a:rPr lang="en-US" sz="1800" dirty="0" smtClean="0">
                <a:solidFill>
                  <a:srgbClr val="C00000"/>
                </a:solidFill>
              </a:rPr>
              <a:t>volatility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grpSp>
        <p:nvGrpSpPr>
          <p:cNvPr id="16" name="Gruppo 15"/>
          <p:cNvGrpSpPr/>
          <p:nvPr/>
        </p:nvGrpSpPr>
        <p:grpSpPr>
          <a:xfrm>
            <a:off x="-1" y="2631615"/>
            <a:ext cx="8015486" cy="1802120"/>
            <a:chOff x="-1" y="2631615"/>
            <a:chExt cx="8015486" cy="1802120"/>
          </a:xfrm>
        </p:grpSpPr>
        <p:sp>
          <p:nvSpPr>
            <p:cNvPr id="11" name="Segnaposto contenuto 2"/>
            <p:cNvSpPr txBox="1">
              <a:spLocks/>
            </p:cNvSpPr>
            <p:nvPr/>
          </p:nvSpPr>
          <p:spPr>
            <a:xfrm>
              <a:off x="-1" y="2631615"/>
              <a:ext cx="5457826" cy="978360"/>
            </a:xfrm>
            <a:prstGeom prst="rect">
              <a:avLst/>
            </a:prstGeom>
          </p:spPr>
          <p:txBody>
            <a:bodyPr/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Wingdings" panose="05000000000000000000" pitchFamily="2" charset="2"/>
                <a:buChar char="§"/>
                <a:defRPr sz="3200" kern="1200" baseline="0">
                  <a:solidFill>
                    <a:srgbClr val="505150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Wingdings" panose="05000000000000000000" pitchFamily="2" charset="2"/>
                <a:buChar char="ü"/>
                <a:defRPr sz="2800" kern="1200" baseline="0">
                  <a:solidFill>
                    <a:srgbClr val="505150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rgbClr val="505150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 kern="1200" baseline="0">
                  <a:solidFill>
                    <a:srgbClr val="505150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 kern="1200" baseline="0">
                  <a:solidFill>
                    <a:srgbClr val="505150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16000" indent="-180000"/>
              <a:r>
                <a:rPr lang="en-US" sz="1800" dirty="0" smtClean="0"/>
                <a:t>Lastly we compute the </a:t>
              </a:r>
              <a:r>
                <a:rPr lang="en-US" sz="1800" dirty="0" smtClean="0">
                  <a:solidFill>
                    <a:srgbClr val="C00000"/>
                  </a:solidFill>
                </a:rPr>
                <a:t>daily index value </a:t>
              </a:r>
              <a:r>
                <a:rPr lang="en-US" sz="1800" dirty="0" smtClean="0"/>
                <a:t>(</a:t>
              </a:r>
              <a:r>
                <a:rPr lang="en-US" sz="1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S</a:t>
              </a:r>
              <a:r>
                <a:rPr lang="en-US" sz="1800" dirty="0" smtClean="0"/>
                <a:t>), </a:t>
              </a:r>
              <a:r>
                <a:rPr lang="en-US" sz="1800" dirty="0"/>
                <a:t>which depends on the distribution of tweets within the Positive, Neutral and Negative classes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ttangolo 13"/>
                <p:cNvSpPr/>
                <p:nvPr/>
              </p:nvSpPr>
              <p:spPr>
                <a:xfrm>
                  <a:off x="319917" y="3751112"/>
                  <a:ext cx="4417940" cy="682623"/>
                </a:xfrm>
                <a:prstGeom prst="rect">
                  <a:avLst/>
                </a:prstGeom>
                <a:ln w="19050">
                  <a:solidFill>
                    <a:srgbClr val="C00000"/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it-IT">
                            <a:latin typeface="Cambria Math"/>
                          </a:rPr>
                          <m:t>S</m:t>
                        </m:r>
                        <m:r>
                          <a:rPr lang="it-IT" i="1">
                            <a:latin typeface="Cambria Math"/>
                          </a:rPr>
                          <m:t>=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it-IT">
                                    <a:latin typeface="Cambria Math"/>
                                  </a:rPr>
                                  <m:t>ω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i</m:t>
                            </m:r>
                          </m:sub>
                        </m:sSub>
                        <m:r>
                          <a:rPr lang="it-IT" i="1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it-IT" i="1">
                                    <a:latin typeface="Cambria Math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>
                                        <a:latin typeface="Cambria Math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it-IT">
                                        <a:latin typeface="Cambria Math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it-IT" i="1">
                                    <a:latin typeface="Cambria Math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>
                                        <a:latin typeface="Cambria Math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nary>
                          </m:den>
                        </m:f>
                        <m:r>
                          <a:rPr lang="it-IT" i="1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it-IT" i="1"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it-IT" i="1"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it-IT" i="1">
                                    <a:latin typeface="Cambria Math"/>
                                  </a:rPr>
                                  <m:t>𝑃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>
                                        <a:latin typeface="Cambria Math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it-IT">
                                        <a:latin typeface="Cambria Math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it-IT" i="1">
                                    <a:latin typeface="Cambria Math"/>
                                  </a:rPr>
                                  <m:t>+ </m:t>
                                </m:r>
                              </m:e>
                            </m:nary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it-IT" i="1"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it-IT" i="1"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it-IT" i="1">
                                    <a:latin typeface="Cambria Math"/>
                                  </a:rPr>
                                  <m:t>𝑁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>
                                        <a:latin typeface="Cambria Math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it-IT">
                                        <a:latin typeface="Cambria Math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it-IT" i="1">
                                    <a:latin typeface="Cambria Math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>
                                        <a:latin typeface="Cambria Math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nary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ttangolo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917" y="3751112"/>
                  <a:ext cx="4417940" cy="682623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  <a:ln w="19050">
                  <a:solidFill>
                    <a:srgbClr val="C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ttangolo 14"/>
                <p:cNvSpPr/>
                <p:nvPr/>
              </p:nvSpPr>
              <p:spPr>
                <a:xfrm>
                  <a:off x="5086350" y="3907757"/>
                  <a:ext cx="292913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solidFill>
                        <a:srgbClr val="505150"/>
                      </a:solidFill>
                      <a:latin typeface="Calibri" panose="020F0502020204030204" pitchFamily="34" charset="0"/>
                    </a:rPr>
                    <a:t>where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it-IT">
                              <a:latin typeface="Cambria Math"/>
                            </a:rPr>
                            <m:t>ω</m:t>
                          </m:r>
                        </m:e>
                        <m:sub>
                          <m:r>
                            <a:rPr lang="it-IT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it-IT" i="1">
                          <a:latin typeface="Cambria Math"/>
                        </a:rPr>
                        <m:t>≝0  ∀</m:t>
                      </m:r>
                      <m:r>
                        <a:rPr lang="it-IT" i="1">
                          <a:latin typeface="Cambria Math"/>
                        </a:rPr>
                        <m:t>𝑡</m:t>
                      </m:r>
                      <m:r>
                        <a:rPr lang="it-IT" i="1">
                          <a:latin typeface="Cambria Math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/>
                        </a:rPr>
                        <m:t>Neutral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ttangolo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6350" y="3907757"/>
                  <a:ext cx="2929135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l="-1663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75117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1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2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10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11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12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13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14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15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16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17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18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19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2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20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21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22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23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24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25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26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27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28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29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3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30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31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32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33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34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35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36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4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5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6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7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8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9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8792</TotalTime>
  <Words>2868</Words>
  <Application>Microsoft Office PowerPoint</Application>
  <PresentationFormat>Presentazione su schermo (4:3)</PresentationFormat>
  <Paragraphs>319</Paragraphs>
  <Slides>39</Slides>
  <Notes>29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39</vt:i4>
      </vt:variant>
    </vt:vector>
  </HeadingPairs>
  <TitlesOfParts>
    <vt:vector size="50" baseType="lpstr">
      <vt:lpstr>Arial</vt:lpstr>
      <vt:lpstr>Arial Narrow</vt:lpstr>
      <vt:lpstr>Calibri</vt:lpstr>
      <vt:lpstr>Cambria Math</vt:lpstr>
      <vt:lpstr>Century Gothic</vt:lpstr>
      <vt:lpstr>Helvetica</vt:lpstr>
      <vt:lpstr>Helvetica Neue</vt:lpstr>
      <vt:lpstr>Times New Roman</vt:lpstr>
      <vt:lpstr>Wingdings</vt:lpstr>
      <vt:lpstr>Wingdings 3</vt:lpstr>
      <vt:lpstr>Default</vt:lpstr>
      <vt:lpstr>Presentazione standard di PowerPoint</vt:lpstr>
      <vt:lpstr>Case Study: Sentiment Analysis for Economy</vt:lpstr>
      <vt:lpstr>Processing Pipeline at a Glance</vt:lpstr>
      <vt:lpstr>Data Collection and Storage</vt:lpstr>
      <vt:lpstr>Presentazione standard di PowerPoint</vt:lpstr>
      <vt:lpstr>Sentiment Scores: The Lexicon</vt:lpstr>
      <vt:lpstr>The Sentiment Space</vt:lpstr>
      <vt:lpstr>Presentazione standard di PowerPoint</vt:lpstr>
      <vt:lpstr>Clustering and Calculation of the Index</vt:lpstr>
      <vt:lpstr>Monitoring and Validation</vt:lpstr>
      <vt:lpstr>Anomalous Values: One Example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Francesco Pugliese</dc:creator>
  <cp:lastModifiedBy>francesco</cp:lastModifiedBy>
  <cp:revision>494</cp:revision>
  <dcterms:modified xsi:type="dcterms:W3CDTF">2022-03-25T17:25:54Z</dcterms:modified>
</cp:coreProperties>
</file>